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566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6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264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22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11703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00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803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106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080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00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00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03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7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5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258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515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8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21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B892064-A0E9-453C-A42F-9BBB7A340C84}" type="datetimeFigureOut">
              <a:rPr lang="ru-RU" smtClean="0"/>
              <a:pPr/>
              <a:t>31.01.25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F2C6A1E-851B-4DA1-AFC5-2894F3259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366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920" y="2276856"/>
            <a:ext cx="10515600" cy="2185416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МУНИЦИПАЛЬНОЕ БЮДЖЕТНОЕ ОБЩЕОБРАЗОВАТЕЛЬНОЕ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ru-RU" sz="2400" dirty="0"/>
              <a:t>УЧРЕЖДЕНИЕ</a:t>
            </a:r>
            <a:br>
              <a:rPr lang="ru-RU" sz="2400" dirty="0"/>
            </a:br>
            <a:r>
              <a:rPr lang="ru-RU" sz="2400" dirty="0"/>
              <a:t>ОДИНЦОВСКАЯ ГИМНАЗИЯ № 14</a:t>
            </a:r>
            <a:br>
              <a:rPr lang="ru-RU" sz="24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Предпринимательский проект</a:t>
            </a:r>
            <a:br>
              <a:rPr lang="ru-RU" sz="2800" dirty="0"/>
            </a:br>
            <a:r>
              <a:rPr lang="ru-RU" sz="2800" dirty="0"/>
              <a:t>в сфере организации </a:t>
            </a:r>
            <a:r>
              <a:rPr lang="ru-RU" sz="2800" dirty="0" smtClean="0"/>
              <a:t>сервиса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3200" b="1" dirty="0"/>
              <a:t>«Выездная автомойка - активный и прибыльный бизнес».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  <a:br>
              <a:rPr lang="ru-RU" sz="2800" dirty="0"/>
            </a:br>
            <a:r>
              <a:rPr lang="ru-RU" sz="2800" dirty="0"/>
              <a:t>Выполнили:</a:t>
            </a:r>
            <a:br>
              <a:rPr lang="ru-RU" sz="2800" dirty="0"/>
            </a:br>
            <a:r>
              <a:rPr lang="ru-RU" sz="2800" b="1" dirty="0" err="1"/>
              <a:t>Толстик</a:t>
            </a:r>
            <a:r>
              <a:rPr lang="ru-RU" sz="2800" b="1" dirty="0"/>
              <a:t> Георгий </a:t>
            </a:r>
            <a:r>
              <a:rPr lang="ru-RU" sz="2800" dirty="0"/>
              <a:t>10 «А» класс, </a:t>
            </a:r>
            <a:br>
              <a:rPr lang="ru-RU" sz="2800" dirty="0"/>
            </a:br>
            <a:r>
              <a:rPr lang="ru-RU" sz="2800" b="1" dirty="0" err="1"/>
              <a:t>Шавин</a:t>
            </a:r>
            <a:r>
              <a:rPr lang="ru-RU" sz="2800" b="1" dirty="0"/>
              <a:t> Павел </a:t>
            </a:r>
            <a:r>
              <a:rPr lang="ru-RU" sz="2800" dirty="0"/>
              <a:t>10 «А» класс 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03623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83464"/>
            <a:ext cx="10058400" cy="996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/>
              <a:t>Выручка за один месяц. Декабрь 2024.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831781"/>
              </p:ext>
            </p:extLst>
          </p:nvPr>
        </p:nvGraphicFramePr>
        <p:xfrm>
          <a:off x="684212" y="1087233"/>
          <a:ext cx="10689804" cy="5599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9975"/>
                <a:gridCol w="1770491"/>
                <a:gridCol w="1605738"/>
                <a:gridCol w="1943600"/>
              </a:tblGrid>
              <a:tr h="1150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заказов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Цена за один заказ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рублей.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Стоимость за все заказы.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5468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1.Заказов автомойки с выездом в месяц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240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546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1.Стоимость автомойки с выездом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132 000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546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2.Заказов уборки салона в месяц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30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Стоимость уборки салона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30 000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5467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Заказов нанополировки кузова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546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Стоимость нанополировки кузова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39 000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309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Заказов «жидкого стекла»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х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546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4.Стоимость «жидкого стекла»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10 000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  <a:tr h="309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Выручка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211 000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592" marR="31592" marT="31592" marB="31592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674187" y="1087081"/>
            <a:ext cx="25337320" cy="52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16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46304"/>
            <a:ext cx="10058400" cy="1097280"/>
          </a:xfrm>
        </p:spPr>
        <p:txBody>
          <a:bodyPr>
            <a:normAutofit/>
          </a:bodyPr>
          <a:lstStyle/>
          <a:p>
            <a:r>
              <a:rPr lang="ru-RU" b="1" dirty="0"/>
              <a:t>Виды рисков и пути их решения.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578475"/>
              </p:ext>
            </p:extLst>
          </p:nvPr>
        </p:nvGraphicFramePr>
        <p:xfrm>
          <a:off x="830424" y="1315147"/>
          <a:ext cx="10618237" cy="5273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1375"/>
                <a:gridCol w="7696862"/>
              </a:tblGrid>
              <a:tr h="1723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Повышение закупочных цен на сырье и материалы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применение грамотного выборы поставщиков и заключение долгосрочных договоров, где оговариваются все необходимые условия, которые предусматривают материальную ответственность поставщика при их нарушении.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1427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Недостаточный уровень спроса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имеет сезонность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плохо известен метод сухой мойки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возможное сокращение доходов населения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требуется проведении рекламной и ценовой политики, стимулирование повторных покупок и т.д.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144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Реакция конкурентов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создание своей клиентской базы, постоянный мониторинг рынка, наличие программы лояльности клиентов и формирование конкурентных преимуществ.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699383" y="1315466"/>
            <a:ext cx="20864819" cy="58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408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115161"/>
              </p:ext>
            </p:extLst>
          </p:nvPr>
        </p:nvGraphicFramePr>
        <p:xfrm>
          <a:off x="786384" y="219457"/>
          <a:ext cx="10515600" cy="6291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3137"/>
                <a:gridCol w="7622463"/>
              </a:tblGrid>
              <a:tr h="35412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Проблемы с персоналом низкая квалификация, текучесть кадров, отсутствие мотивации сотрудников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подбора персонала, прием на работу сотрудников, отвечающих всем требованиям, предусмотреть премиальную мотивацию сотрудников;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749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Снижение репутации автомойки в кругу целевой аудитории при снижении качества услуг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постоянный контроль качества обслуживания путем внедрения на сайте функции оценивания заказа. В случае выявления негативных отзывов необходимо проведение корректирующих мероприятий;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695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685137"/>
              </p:ext>
            </p:extLst>
          </p:nvPr>
        </p:nvGraphicFramePr>
        <p:xfrm>
          <a:off x="684212" y="658368"/>
          <a:ext cx="10672636" cy="569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6341"/>
                <a:gridCol w="7736295"/>
              </a:tblGrid>
              <a:tr h="2528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Технологические и имущественные риски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снизить эти риски возможно при регулярном контроле за оборудованием и установлению норм использования сырья и материалов.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168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Изменение нормативного и регулирующего законодательства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Правильный выбора формы управления и налогообложения.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772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2" y="155448"/>
            <a:ext cx="10864659" cy="1307592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Наша работа на стационарной автомойке.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054096" y="4114800"/>
            <a:ext cx="6166104" cy="187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Мила Бионо\Desktop\автомойка\IMG-20250129-WA0037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133856"/>
            <a:ext cx="3700843" cy="520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191" y="1133856"/>
            <a:ext cx="3829305" cy="51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047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1440"/>
            <a:ext cx="10058400" cy="88696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Мойка дисков.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1419" y="1051560"/>
            <a:ext cx="4140145" cy="551688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3080" y="4114800"/>
            <a:ext cx="7437120" cy="1879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Мила Бионо\Desktop\автомойка\IMG-20250129-WA0042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600200" y="1051560"/>
            <a:ext cx="3739134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93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2" y="1"/>
            <a:ext cx="8534400" cy="1627632"/>
          </a:xfrm>
        </p:spPr>
        <p:txBody>
          <a:bodyPr>
            <a:normAutofit/>
          </a:bodyPr>
          <a:lstStyle/>
          <a:p>
            <a:r>
              <a:rPr lang="ru-RU" sz="3200" b="1" dirty="0"/>
              <a:t>Полировка автомобилей.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0249" y="1627634"/>
            <a:ext cx="5011090" cy="450805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57900" y="1700213"/>
            <a:ext cx="4732020" cy="44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5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69848" y="484632"/>
            <a:ext cx="10543032" cy="586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Выездная автомойка – сервис, который предоставляет услуги по обслуживанию автомобиля с выездом по указанному заказчиком адресу. Заказы принимаются звонков и онлайн-заявок на сайте компании. Клиенты оставляют заявки со указанием точного адреса, выбирают требующиеся услуги и получают расчет стоимости заказа. Данная информация поступает к персоналу, которые оперативно выезжают на место и оказывают услуги по обслуживанию автомобиля. Мобильная мойка сухим методом занимает около 20-30 минут в зависимости от степени загрязнения автомобиля.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223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1560" y="1054381"/>
            <a:ext cx="953719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Целевой аудиторией выездной автомойки являются автовладельцы с уровнем достатка «средний» и «выше среднего». Характеристик потенциальных потребителей: недостаток свободного времени, принятие рациональных решений, бережное отношение к своему автомобилю, приоритет использования экологических средств, при повторном заказе – уверенность в высоком качестве предоставляемых услуг.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3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8741588"/>
              </p:ext>
            </p:extLst>
          </p:nvPr>
        </p:nvGraphicFramePr>
        <p:xfrm>
          <a:off x="1024128" y="448057"/>
          <a:ext cx="10158984" cy="563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072"/>
                <a:gridCol w="7472912"/>
              </a:tblGrid>
              <a:tr h="1869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Цель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Открытие выездной автомойки, предполагающей использование сухого метода чистки. Место реализации проекта – город с населением 200 тыс. человек.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63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Задачи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организовать деятельность ИП предприятия, направленного на оказание услуг в сфере авто обслуживания;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рассчитать расходную и доходную часть работы предприятия;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400"/>
                        <a:buFont typeface="Symbol" panose="05050102010706020507" pitchFamily="18" charset="2"/>
                        <a:buChar char=""/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проанализировать рентабельность и конкурентоспособность рынка автомобильного сервиса.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4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1" y="109728"/>
            <a:ext cx="11157269" cy="713232"/>
          </a:xfrm>
        </p:spPr>
        <p:txBody>
          <a:bodyPr/>
          <a:lstStyle/>
          <a:p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Концепция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66928" y="722376"/>
            <a:ext cx="11274551" cy="5815584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 </a:t>
            </a:r>
          </a:p>
          <a:p>
            <a:pPr lvl="0"/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Экономия ресурсов</a:t>
            </a:r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: Автомойка без воды требует значительно меньше ресурсов по сравнению с традиционными методами. Нет необходимости в подключении к водопроводу или установке сложных систем очистки воды.</a:t>
            </a:r>
          </a:p>
          <a:p>
            <a:pPr lvl="0"/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Мобильность и гибкость</a:t>
            </a:r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: Сухие автомойки могут работать в любом месте, где это удобно клиенту — во дворе, на парковке, возле офиса или дома. Это позволяет существенно расширить охват аудитории.</a:t>
            </a:r>
          </a:p>
          <a:p>
            <a:pPr lvl="0"/>
            <a:r>
              <a:rPr lang="ru-RU" sz="11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Экологичность</a:t>
            </a:r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: Использование сухих моющих средств минимизирует загрязнение окружающей среды, что особенно важно в условиях современного экологического кризиса.</a:t>
            </a:r>
          </a:p>
          <a:p>
            <a:pPr lvl="0"/>
            <a:r>
              <a:rPr lang="ru-RU" sz="1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Низкие операционные затраты</a:t>
            </a:r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: В отличие от традиционных автомоек, сухая мойка не требует значительных затрат на оборудование и оплату коммунальных услуг. Это позволяет сократить постоянные расходы бизнеса.</a:t>
            </a:r>
          </a:p>
          <a:p>
            <a:r>
              <a:rPr lang="ru-RU" sz="11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99845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4213" y="65314"/>
            <a:ext cx="10058400" cy="801011"/>
          </a:xfrm>
        </p:spPr>
        <p:txBody>
          <a:bodyPr>
            <a:norm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Характеристика сухой мойки автомобиля.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684211" y="2789853"/>
            <a:ext cx="10671143" cy="3554963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7685204"/>
              </p:ext>
            </p:extLst>
          </p:nvPr>
        </p:nvGraphicFramePr>
        <p:xfrm>
          <a:off x="830423" y="866325"/>
          <a:ext cx="10618238" cy="5478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09119"/>
                <a:gridCol w="5309119"/>
              </a:tblGrid>
              <a:tr h="515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Преимущества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Недостатки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4962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для мойки не требуется вода;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от чистки не остается царапин, разводов;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отсутствие повреждений и сколов, которые могут появиться при стандартной мойке;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средство для очистки разлагается почти стопроцентно, что обеспечивает </a:t>
                      </a:r>
                      <a:r>
                        <a:rPr lang="ru-RU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экологичность</a:t>
                      </a: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и безопасность используемых средств.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труднодоступные места сложно прочистить;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для автомобилей с сильным загрязнением этот способ мойки неэффективен в связи с большим расходом;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при такой мойке днище и подкрылки не затрагиваются.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439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0936" y="402336"/>
            <a:ext cx="10744200" cy="5971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Документы, которые нужно собрать для регистрации ИП и ООО.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ИП</a:t>
            </a:r>
            <a:r>
              <a:rPr lang="ru-RU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заявление по форме Р21001, </a:t>
            </a:r>
            <a:br>
              <a:rPr lang="ru-RU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ИНН, паспорт, квитанция об оплате госпошлины на 800 рублей (при подаче онлайн не требуется), заявление на выбор специального налогового режима.</a:t>
            </a:r>
            <a:br>
              <a:rPr lang="ru-RU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ООО</a:t>
            </a:r>
            <a:r>
              <a:rPr lang="ru-RU" sz="3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Заявление по форме Р11001, Решение об учреждении компании (если открываетесь в одиночку), протокол собрания об открытии фирмы (если открываетесь с партнёрами-учредителями), квитанция об оплаты госпошлины 4 тыс. рублей (при регистрации онлайн не требуется), устав компании, документы о праве открыть бизнес по конкретному адресу</a:t>
            </a:r>
            <a: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93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4213" y="118872"/>
            <a:ext cx="10058400" cy="1252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Примерный план продвижения услуг выездной автомойки.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6097553"/>
              </p:ext>
            </p:extLst>
          </p:nvPr>
        </p:nvGraphicFramePr>
        <p:xfrm>
          <a:off x="347472" y="1234439"/>
          <a:ext cx="11027664" cy="5281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270"/>
                <a:gridCol w="2479949"/>
                <a:gridCol w="1687089"/>
                <a:gridCol w="1687089"/>
                <a:gridCol w="1687089"/>
                <a:gridCol w="1687089"/>
                <a:gridCol w="1687089"/>
              </a:tblGrid>
              <a:tr h="47194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Первый год (по кварталам),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Итого, руб.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9200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квартал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квартал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квартал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квартал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15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Всего: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84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Печатная реклама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848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Наружная реклама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1224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Создание и обслуживание сайта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472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Интернет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71600"/>
            <a:ext cx="8535987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691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173736"/>
            <a:ext cx="10058400" cy="1106424"/>
          </a:xfrm>
        </p:spPr>
        <p:txBody>
          <a:bodyPr/>
          <a:lstStyle/>
          <a:p>
            <a:r>
              <a:rPr lang="ru-RU" b="1" dirty="0" smtClean="0"/>
              <a:t>Оплаты </a:t>
            </a:r>
            <a:r>
              <a:rPr lang="ru-RU" b="1" dirty="0"/>
              <a:t>труда.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0368413"/>
              </p:ext>
            </p:extLst>
          </p:nvPr>
        </p:nvGraphicFramePr>
        <p:xfrm>
          <a:off x="786848" y="1007709"/>
          <a:ext cx="10531184" cy="5635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7901"/>
                <a:gridCol w="2718026"/>
                <a:gridCol w="2256778"/>
                <a:gridCol w="2303571"/>
                <a:gridCol w="2304908"/>
              </a:tblGrid>
              <a:tr h="1298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№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Должность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Оклад, руб.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Кол-во, чел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Итого, руб.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72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Руководитель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72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Мойщик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72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Оператор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72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175 000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72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Социальные отчисления: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41 400,00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722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 с отчислениями: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216 4000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754105" y="1366322"/>
            <a:ext cx="25676026" cy="115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629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283464"/>
            <a:ext cx="10058400" cy="740664"/>
          </a:xfrm>
        </p:spPr>
        <p:txBody>
          <a:bodyPr/>
          <a:lstStyle/>
          <a:p>
            <a:r>
              <a:rPr lang="ru-RU" b="1" dirty="0"/>
              <a:t>Инвестиционные затраты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3599592"/>
              </p:ext>
            </p:extLst>
          </p:nvPr>
        </p:nvGraphicFramePr>
        <p:xfrm>
          <a:off x="849087" y="1002504"/>
          <a:ext cx="10450284" cy="5471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001"/>
                <a:gridCol w="5873143"/>
                <a:gridCol w="3484140"/>
              </a:tblGrid>
              <a:tr h="546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Сумма, руб.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54699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Оборудование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Аренда парковки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54699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Нематериальные средства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Рекламные расходы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54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Регистрация бизнеса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5 000пек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54699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Оборотные средства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Закупка сырья и материалов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128 600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54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Оборотные средства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  <a:tr h="547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322 000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10562" y="1001713"/>
            <a:ext cx="20513797" cy="8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07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82296"/>
            <a:ext cx="10058400" cy="1069848"/>
          </a:xfrm>
        </p:spPr>
        <p:txBody>
          <a:bodyPr>
            <a:normAutofit/>
          </a:bodyPr>
          <a:lstStyle/>
          <a:p>
            <a:r>
              <a:rPr lang="ru-RU" b="1" dirty="0"/>
              <a:t>Постоянные затраты в месяц.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6577957"/>
              </p:ext>
            </p:extLst>
          </p:nvPr>
        </p:nvGraphicFramePr>
        <p:xfrm>
          <a:off x="684212" y="1005837"/>
          <a:ext cx="10344572" cy="5338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3047"/>
                <a:gridCol w="4840736"/>
                <a:gridCol w="3840789"/>
              </a:tblGrid>
              <a:tr h="889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Наименование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Сумма в мес., руб.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9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Реклама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59 000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9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Аренда парковки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30 000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9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ФОТ с отчислениями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216 400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9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Прочее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889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312 400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070094" y="1525820"/>
            <a:ext cx="20573941" cy="187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40298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</TotalTime>
  <Words>760</Words>
  <Application>Microsoft Office PowerPoint</Application>
  <PresentationFormat>Произвольный</PresentationFormat>
  <Paragraphs>211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МУНИЦИПАЛЬНОЕ БЮДЖЕТНОЕ ОБЩЕОБРАЗОВАТЕЛЬНОЕ               УЧРЕЖДЕНИЕ ОДИНЦОВСКАЯ ГИМНАЗИЯ № 14   Предпринимательский проект в сфере организации сервиса. «Выездная автомойка - активный и прибыльный бизнес».   Выполнили: Толстик Георгий 10 «А» класс,  Шавин Павел 10 «А» класс   </vt:lpstr>
      <vt:lpstr>Слайд 2</vt:lpstr>
      <vt:lpstr>Концепция </vt:lpstr>
      <vt:lpstr>Характеристика сухой мойки автомобиля.</vt:lpstr>
      <vt:lpstr>Документы, которые нужно собрать для регистрации ИП и ООО. Для ИП: заявление по форме Р21001,  ИНН, паспорт, квитанция об оплате госпошлины на 800 рублей (при подаче онлайн не требуется), заявление на выбор специального налогового режима. Для ООО: Заявление по форме Р11001, Решение об учреждении компании (если открываетесь в одиночку), протокол собрания об открытии фирмы (если открываетесь с партнёрами-учредителями), квитанция об оплаты госпошлины 4 тыс. рублей (при регистрации онлайн не требуется), устав компании, документы о праве открыть бизнес по конкретному адресу </vt:lpstr>
      <vt:lpstr>Примерный план продвижения услуг выездной автомойки. </vt:lpstr>
      <vt:lpstr>Оплаты труда. </vt:lpstr>
      <vt:lpstr>Инвестиционные затраты</vt:lpstr>
      <vt:lpstr>Постоянные затраты в месяц.</vt:lpstr>
      <vt:lpstr> Выручка за один месяц. Декабрь 2024. </vt:lpstr>
      <vt:lpstr>Виды рисков и пути их решения.</vt:lpstr>
      <vt:lpstr>Слайд 12</vt:lpstr>
      <vt:lpstr>Слайд 13</vt:lpstr>
      <vt:lpstr>Наша работа на стационарной автомойке. </vt:lpstr>
      <vt:lpstr>Мойка дисков. </vt:lpstr>
      <vt:lpstr>Полировка автомобилей.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              УЧРЕЖДЕНИЕ ОДИНЦОВСКАЯ ГИМНАЗИЯ № 14   Предпринимательский проект в сфере организации сервиза. «Выездная автомойка - активный и прибыльный бизнес».   Выполнили: Толстик Георгий 10 «А» класс,  Шавин Павел 10 «А» класс   </dc:title>
  <dc:creator>Мила Бионо</dc:creator>
  <cp:lastModifiedBy>Наталья</cp:lastModifiedBy>
  <cp:revision>7</cp:revision>
  <dcterms:created xsi:type="dcterms:W3CDTF">2025-01-30T17:47:35Z</dcterms:created>
  <dcterms:modified xsi:type="dcterms:W3CDTF">2025-01-31T09:49:44Z</dcterms:modified>
</cp:coreProperties>
</file>