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  <p:sldMasterId id="2147483819" r:id="rId7"/>
  </p:sldMasterIdLst>
  <p:notesMasterIdLst>
    <p:notesMasterId r:id="rId10"/>
  </p:notesMasterIdLst>
  <p:sldIdLst>
    <p:sldId id="298" r:id="rId8"/>
    <p:sldId id="279" r:id="rId9"/>
  </p:sldIdLst>
  <p:sldSz cx="9144000" cy="5143500" type="screen16x9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711" userDrawn="1">
          <p15:clr>
            <a:srgbClr val="A4A3A4"/>
          </p15:clr>
        </p15:guide>
        <p15:guide id="4" pos="119" userDrawn="1">
          <p15:clr>
            <a:srgbClr val="A4A3A4"/>
          </p15:clr>
        </p15:guide>
        <p15:guide id="5" pos="4201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159">
          <p15:clr>
            <a:srgbClr val="A4A3A4"/>
          </p15:clr>
        </p15:guide>
        <p15:guide id="8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40"/>
    <a:srgbClr val="EA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37" autoAdjust="0"/>
  </p:normalViewPr>
  <p:slideViewPr>
    <p:cSldViewPr snapToGrid="0" snapToObjects="1">
      <p:cViewPr varScale="1">
        <p:scale>
          <a:sx n="115" d="100"/>
          <a:sy n="115" d="100"/>
        </p:scale>
        <p:origin x="684" y="102"/>
      </p:cViewPr>
      <p:guideLst>
        <p:guide orient="horz" pos="1030"/>
        <p:guide pos="2160"/>
        <p:guide orient="horz" pos="1711"/>
        <p:guide pos="119"/>
        <p:guide pos="4201"/>
        <p:guide pos="2880"/>
        <p:guide pos="15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A35C-AB3F-0D44-9877-2CB12F260F89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08E2-07CB-A548-A84E-407746EF6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e94a4407b0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e94a4407b0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25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52877029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4497784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449778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1CBF-A79F-42A0-9251-90B49820EE2E}" type="datetimeFigureOut">
              <a:rPr lang="ru-RU" altLang="en-US" smtClean="0"/>
              <a:t>08.01.2024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A9FB-AB11-4109-B08E-7E0919A635B6}" type="slidenum">
              <a:rPr lang="ru-RU" alt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62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BB8ED2D-0155-FE65-7AA7-6655737C39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8862" y="-19050"/>
            <a:ext cx="1505138" cy="5162549"/>
          </a:xfrm>
          <a:prstGeom prst="rect">
            <a:avLst/>
          </a:prstGeom>
          <a:solidFill>
            <a:srgbClr val="191432"/>
          </a:solidFill>
          <a:ln w="12700">
            <a:noFill/>
            <a:miter lim="400000"/>
            <a:headEnd/>
            <a:tailEnd/>
          </a:ln>
        </p:spPr>
        <p:txBody>
          <a:bodyPr lIns="34289" rIns="34289"/>
          <a:lstStyle/>
          <a:p>
            <a:pPr eaLnBrk="1">
              <a:defRPr/>
            </a:pPr>
            <a:endParaRPr lang="ru-RU">
              <a:latin typeface="Montserrat" charset="-52"/>
              <a:ea typeface="Montserrat" charset="-52"/>
              <a:cs typeface="Montserrat" charset="-52"/>
              <a:sym typeface="Montserrat" charset="-52"/>
            </a:endParaRP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A9F389AE-4355-44BE-C55D-C05F35EB79A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8499245" y="4722921"/>
            <a:ext cx="308129" cy="1907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319E7D2B-3D82-AF47-81B1-C769FCE30C0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24B6A1-B7C3-D747-AD44-62A59B7F7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18" y="1039046"/>
            <a:ext cx="885527" cy="6631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5E2DB6-E7D2-41BB-2D76-4BE366385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4184" y="2928815"/>
            <a:ext cx="1340085" cy="1766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4C26C6-DAD5-E9E4-1ACD-93B4D5CF92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7553" y="289773"/>
            <a:ext cx="883301" cy="3741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D447F7-536C-151C-6805-42AE448EA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3" t="24026" r="33043" b="29972"/>
          <a:stretch/>
        </p:blipFill>
        <p:spPr>
          <a:xfrm>
            <a:off x="7864184" y="2077386"/>
            <a:ext cx="585588" cy="5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645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64372542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064276" y="2236433"/>
            <a:ext cx="5166869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xmlns="" id="{DBB8ED2D-0155-FE65-7AA7-6655737C39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8862" y="-19050"/>
            <a:ext cx="1505138" cy="5162549"/>
          </a:xfrm>
          <a:prstGeom prst="rect">
            <a:avLst/>
          </a:prstGeom>
          <a:solidFill>
            <a:srgbClr val="191432"/>
          </a:solidFill>
          <a:ln w="12700">
            <a:noFill/>
            <a:miter lim="400000"/>
            <a:headEnd/>
            <a:tailEnd/>
          </a:ln>
        </p:spPr>
        <p:txBody>
          <a:bodyPr lIns="34289" rIns="34289"/>
          <a:lstStyle/>
          <a:p>
            <a:pPr eaLnBrk="1">
              <a:defRPr/>
            </a:pPr>
            <a:endParaRPr lang="ru-RU">
              <a:latin typeface="Montserrat" charset="-52"/>
              <a:ea typeface="Montserrat" charset="-52"/>
              <a:cs typeface="Montserrat" charset="-52"/>
              <a:sym typeface="Montserrat" charset="-52"/>
            </a:endParaRP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xmlns="" id="{A9F389AE-4355-44BE-C55D-C05F35EB79A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8499245" y="4722921"/>
            <a:ext cx="308129" cy="1907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319E7D2B-3D82-AF47-81B1-C769FCE30C0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24B6A1-B7C3-D747-AD44-62A59B7F78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18" y="1039046"/>
            <a:ext cx="885527" cy="6631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5E2DB6-E7D2-41BB-2D76-4BE3663856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4184" y="2928815"/>
            <a:ext cx="1340085" cy="17668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4C26C6-DAD5-E9E4-1ACD-93B4D5CF92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7553" y="289773"/>
            <a:ext cx="883301" cy="3741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D447F7-536C-151C-6805-42AE448EA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3" t="24026" r="33043" b="29972"/>
          <a:stretch/>
        </p:blipFill>
        <p:spPr>
          <a:xfrm>
            <a:off x="7864184" y="2077386"/>
            <a:ext cx="585588" cy="5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034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550">
          <p15:clr>
            <a:srgbClr val="FBAE40"/>
          </p15:clr>
        </p15:guide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01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4F5-A39B-A745-8A58-CB8FC9FD18D9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1E67-E2DF-EB4A-905D-2412D985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69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9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4F5-A39B-A745-8A58-CB8FC9FD18D9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1E67-E2DF-EB4A-905D-2412D985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78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5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47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09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22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47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69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8513354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562190" y="402828"/>
            <a:ext cx="5840772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87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B4F5-A39B-A745-8A58-CB8FC9FD18D9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1E67-E2DF-EB4A-905D-2412D9859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5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562190" y="402828"/>
            <a:ext cx="5840772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 две строки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1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2632472"/>
          </a:xfrm>
          <a:prstGeom prst="rect">
            <a:avLst/>
          </a:prstGeom>
        </p:spPr>
        <p:txBody>
          <a:bodyPr anchor="b"/>
          <a:lstStyle>
            <a:lvl1pPr algn="ctr">
              <a:defRPr sz="4497"/>
            </a:lvl1pPr>
          </a:lstStyle>
          <a:p>
            <a:pPr lvl="0">
              <a:defRPr sz="1800"/>
            </a:pPr>
            <a:r>
              <a:rPr sz="4497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43000" y="2701555"/>
            <a:ext cx="6858000" cy="244197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</a:lstStyle>
          <a:p>
            <a:pPr lvl="0">
              <a:defRPr sz="1800"/>
            </a:pPr>
            <a:r>
              <a:rPr sz="18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815620"/>
            <a:fld id="{CC0B9128-7AD4-4649-9E60-1A90669E29A6}" type="slidenum">
              <a:rPr lang="ru-RU" smtClean="0"/>
              <a:pPr defTabSz="81562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415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3588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449778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56778897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971137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9094" y="206375"/>
            <a:ext cx="37177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три строки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01" r:id="rId2"/>
    <p:sldLayoutId id="2147483802" r:id="rId3"/>
    <p:sldLayoutId id="2147483803" r:id="rId4"/>
  </p:sldLayoutIdLst>
  <p:transition spd="med"/>
  <p:txStyles>
    <p:titleStyle>
      <a:lvl1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1pPr>
      <a:lvl2pPr marL="257162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2pPr>
      <a:lvl3pPr marL="514325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3pPr>
      <a:lvl4pPr marL="771487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4pPr>
      <a:lvl5pPr marL="1028649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0441" y="27826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614" y="428848"/>
            <a:ext cx="53400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 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799794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b="0" i="0" kern="1200" baseline="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799113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748961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1BD-0BEB-464B-9104-5773324B2285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58A9-4423-2241-B885-4157D8602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4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6" r:id="rId9"/>
    <p:sldLayoutId id="214748381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35B3-C2B0-A94F-BF40-36C103B64EE6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12AA-2900-5846-91D2-F5331677FA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815" r:id="rId2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0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087469" y="3954101"/>
            <a:ext cx="2809340" cy="950465"/>
            <a:chOff x="5253281" y="3908406"/>
            <a:chExt cx="2809340" cy="9504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412776" y="3977690"/>
              <a:ext cx="1649845" cy="81189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253281" y="3908406"/>
              <a:ext cx="2796755" cy="950465"/>
              <a:chOff x="5758247" y="3893384"/>
              <a:chExt cx="2796755" cy="950465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8247" y="3893384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xmlns="" id="{3E4F4D02-DEED-C4DC-6CA4-1D6A5C1A8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477" y="4162519"/>
                <a:ext cx="616525" cy="412193"/>
              </a:xfrm>
              <a:prstGeom prst="rect">
                <a:avLst/>
              </a:prstGeom>
            </p:spPr>
          </p:pic>
        </p:grp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2509" y="1278455"/>
            <a:ext cx="8243452" cy="857250"/>
          </a:xfrm>
        </p:spPr>
        <p:txBody>
          <a:bodyPr/>
          <a:lstStyle/>
          <a:p>
            <a:pPr algn="ctr" rtl="0"/>
            <a:r>
              <a:rPr lang="ru-RU" sz="3600" dirty="0"/>
              <a:t>Организация и проведение региональных диагностических </a:t>
            </a:r>
            <a:r>
              <a:rPr lang="ru-RU" sz="3600" dirty="0" smtClean="0"/>
              <a:t>работ в 2023-2024 </a:t>
            </a:r>
            <a:r>
              <a:rPr lang="ru-RU" sz="3600" dirty="0"/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20898979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3BFC89A0-57EB-E1A7-C5BF-EA00A83A33DD}"/>
              </a:ext>
            </a:extLst>
          </p:cNvPr>
          <p:cNvSpPr txBox="1"/>
          <p:nvPr/>
        </p:nvSpPr>
        <p:spPr>
          <a:xfrm>
            <a:off x="376191" y="152731"/>
            <a:ext cx="5826830" cy="6767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" marR="9525">
              <a:lnSpc>
                <a:spcPct val="101400"/>
              </a:lnSpc>
            </a:pPr>
            <a:r>
              <a:rPr lang="ru-RU" spc="127" dirty="0">
                <a:solidFill>
                  <a:srgbClr val="191432"/>
                </a:solidFill>
                <a:latin typeface="Roboto" pitchFamily="2" charset="0"/>
                <a:ea typeface="Roboto" pitchFamily="2" charset="0"/>
                <a:cs typeface="Gotham Pro"/>
              </a:rPr>
              <a:t>КАЛЕНДАРЬ РДР</a:t>
            </a:r>
            <a:endParaRPr lang="ru-RU" spc="127" dirty="0">
              <a:solidFill>
                <a:srgbClr val="191432"/>
              </a:solidFill>
              <a:latin typeface="Roboto" pitchFamily="2" charset="0"/>
              <a:ea typeface="Roboto" pitchFamily="2" charset="0"/>
              <a:cs typeface="Gotham Pro Medium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52919744-8E2C-9213-6958-EA38C8CF98B9}"/>
              </a:ext>
            </a:extLst>
          </p:cNvPr>
          <p:cNvGrpSpPr/>
          <p:nvPr/>
        </p:nvGrpSpPr>
        <p:grpSpPr>
          <a:xfrm>
            <a:off x="603165" y="333379"/>
            <a:ext cx="8322895" cy="4426480"/>
            <a:chOff x="156367" y="622875"/>
            <a:chExt cx="8322895" cy="442648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3963737-AE3B-C189-3296-6C929916FA9C}"/>
                </a:ext>
              </a:extLst>
            </p:cNvPr>
            <p:cNvSpPr txBox="1"/>
            <p:nvPr/>
          </p:nvSpPr>
          <p:spPr>
            <a:xfrm>
              <a:off x="3863376" y="622875"/>
              <a:ext cx="3162313" cy="10618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600" b="0" i="0" u="none" strike="noStrike">
                  <a:solidFill>
                    <a:srgbClr val="002060"/>
                  </a:solidFill>
                  <a:effectLst/>
                  <a:latin typeface="YS Text"/>
                </a:defRPr>
              </a:lvl1pPr>
            </a:lstStyle>
            <a:p>
              <a:r>
                <a:rPr lang="ru-RU" sz="1050" dirty="0"/>
                <a:t>05.12.2023 – метапредметная, 10 </a:t>
              </a:r>
              <a:r>
                <a:rPr lang="ru-RU" sz="1050" dirty="0" err="1"/>
                <a:t>кл</a:t>
              </a:r>
              <a:r>
                <a:rPr lang="ru-RU" sz="1050" dirty="0"/>
                <a:t>. </a:t>
              </a:r>
            </a:p>
            <a:p>
              <a:r>
                <a:rPr lang="ru-RU" sz="1050" dirty="0"/>
                <a:t>12.12.2023 – «математика», 10 </a:t>
              </a:r>
              <a:r>
                <a:rPr lang="ru-RU" sz="1050" dirty="0" err="1"/>
                <a:t>кл</a:t>
              </a:r>
              <a:r>
                <a:rPr lang="ru-RU" sz="1050" dirty="0"/>
                <a:t>.  </a:t>
              </a:r>
            </a:p>
            <a:p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13.12.2023 – «обществознание», 10 </a:t>
              </a:r>
              <a:r>
                <a:rPr lang="ru-RU" sz="1050" dirty="0" err="1">
                  <a:solidFill>
                    <a:schemeClr val="accent6">
                      <a:lumMod val="75000"/>
                    </a:schemeClr>
                  </a:solidFill>
                </a:rPr>
                <a:t>кл</a:t>
              </a:r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., резерв</a:t>
              </a:r>
            </a:p>
            <a:p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14.12.2023 – метапредметная, 10 </a:t>
              </a:r>
              <a:r>
                <a:rPr lang="ru-RU" sz="1050" dirty="0" err="1">
                  <a:solidFill>
                    <a:schemeClr val="accent6">
                      <a:lumMod val="75000"/>
                    </a:schemeClr>
                  </a:solidFill>
                </a:rPr>
                <a:t>кл</a:t>
              </a:r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., резерв</a:t>
              </a:r>
            </a:p>
            <a:p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19.12.2023 – «математика», 10 </a:t>
              </a:r>
              <a:r>
                <a:rPr lang="ru-RU" sz="1050" dirty="0" err="1">
                  <a:solidFill>
                    <a:schemeClr val="accent6">
                      <a:lumMod val="75000"/>
                    </a:schemeClr>
                  </a:solidFill>
                </a:rPr>
                <a:t>кл</a:t>
              </a:r>
              <a:r>
                <a:rPr lang="ru-RU" sz="1050" dirty="0">
                  <a:solidFill>
                    <a:schemeClr val="accent6">
                      <a:lumMod val="75000"/>
                    </a:schemeClr>
                  </a:solidFill>
                </a:rPr>
                <a:t>., </a:t>
              </a:r>
              <a:r>
                <a:rPr lang="ru-RU" sz="1050" dirty="0" smtClean="0">
                  <a:solidFill>
                    <a:schemeClr val="accent6">
                      <a:lumMod val="75000"/>
                    </a:schemeClr>
                  </a:solidFill>
                </a:rPr>
                <a:t>резерв</a:t>
              </a:r>
            </a:p>
            <a:p>
              <a:r>
                <a:rPr lang="ru-RU" sz="1050" dirty="0" smtClean="0"/>
                <a:t>30.01.2024 - </a:t>
              </a:r>
              <a:r>
                <a:rPr lang="ru-RU" sz="1050" dirty="0"/>
                <a:t>«окружающий мир», 4 </a:t>
              </a:r>
              <a:r>
                <a:rPr lang="ru-RU" sz="1050" dirty="0" err="1"/>
                <a:t>кл</a:t>
              </a:r>
              <a:endParaRPr lang="ru-RU" sz="10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01295559-D6F8-A99C-33FA-DAAB9588AC4D}"/>
                </a:ext>
              </a:extLst>
            </p:cNvPr>
            <p:cNvGrpSpPr/>
            <p:nvPr/>
          </p:nvGrpSpPr>
          <p:grpSpPr>
            <a:xfrm>
              <a:off x="156367" y="931819"/>
              <a:ext cx="8322895" cy="4117536"/>
              <a:chOff x="144146" y="925235"/>
              <a:chExt cx="8322895" cy="4117536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xmlns="" id="{79EA1436-45B4-3FA5-51C4-90132CDBDC88}"/>
                  </a:ext>
                </a:extLst>
              </p:cNvPr>
              <p:cNvGrpSpPr/>
              <p:nvPr/>
            </p:nvGrpSpPr>
            <p:grpSpPr>
              <a:xfrm>
                <a:off x="144146" y="1322450"/>
                <a:ext cx="8078631" cy="2498600"/>
                <a:chOff x="590401" y="2022197"/>
                <a:chExt cx="11932364" cy="3798168"/>
              </a:xfrm>
            </p:grpSpPr>
            <p:grpSp>
              <p:nvGrpSpPr>
                <p:cNvPr id="1908" name="Google Shape;1908;p38"/>
                <p:cNvGrpSpPr/>
                <p:nvPr/>
              </p:nvGrpSpPr>
              <p:grpSpPr>
                <a:xfrm>
                  <a:off x="590401" y="3191151"/>
                  <a:ext cx="1812577" cy="2629214"/>
                  <a:chOff x="442800" y="2393363"/>
                  <a:chExt cx="1359433" cy="1971910"/>
                </a:xfrm>
              </p:grpSpPr>
              <p:sp>
                <p:nvSpPr>
                  <p:cNvPr id="1912" name="Google Shape;1912;p38"/>
                  <p:cNvSpPr/>
                  <p:nvPr/>
                </p:nvSpPr>
                <p:spPr>
                  <a:xfrm>
                    <a:off x="472948" y="2884379"/>
                    <a:ext cx="1329270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6" h="747" extrusionOk="0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8876" y="747"/>
                        </a:lnTo>
                        <a:lnTo>
                          <a:pt x="8876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13" name="Google Shape;1913;p38"/>
                  <p:cNvSpPr txBox="1"/>
                  <p:nvPr/>
                </p:nvSpPr>
                <p:spPr>
                  <a:xfrm>
                    <a:off x="472933" y="2393363"/>
                    <a:ext cx="1329300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sz="1600" b="1" dirty="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сентябрь</a:t>
                    </a:r>
                    <a:endParaRPr sz="1600" b="1" dirty="0">
                      <a:solidFill>
                        <a:schemeClr val="accen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14" name="Google Shape;1914;p38"/>
                  <p:cNvCxnSpPr/>
                  <p:nvPr/>
                </p:nvCxnSpPr>
                <p:spPr>
                  <a:xfrm rot="10800000">
                    <a:off x="442800" y="2393373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oval" w="med" len="med"/>
                  </a:ln>
                </p:spPr>
              </p:cxnSp>
            </p:grpSp>
            <p:grpSp>
              <p:nvGrpSpPr>
                <p:cNvPr id="1915" name="Google Shape;1915;p38"/>
                <p:cNvGrpSpPr/>
                <p:nvPr/>
              </p:nvGrpSpPr>
              <p:grpSpPr>
                <a:xfrm>
                  <a:off x="2443118" y="2022197"/>
                  <a:ext cx="1807643" cy="2658578"/>
                  <a:chOff x="1832325" y="1516648"/>
                  <a:chExt cx="1355732" cy="1993933"/>
                </a:xfrm>
              </p:grpSpPr>
              <p:sp>
                <p:nvSpPr>
                  <p:cNvPr id="1916" name="Google Shape;1916;p38"/>
                  <p:cNvSpPr/>
                  <p:nvPr/>
                </p:nvSpPr>
                <p:spPr>
                  <a:xfrm>
                    <a:off x="1862659" y="2884388"/>
                    <a:ext cx="1312635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2" h="747" extrusionOk="0">
                        <a:moveTo>
                          <a:pt x="1" y="0"/>
                        </a:moveTo>
                        <a:lnTo>
                          <a:pt x="1" y="747"/>
                        </a:lnTo>
                        <a:lnTo>
                          <a:pt x="8871" y="747"/>
                        </a:lnTo>
                        <a:lnTo>
                          <a:pt x="8871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17" name="Google Shape;1917;p38"/>
                  <p:cNvSpPr txBox="1"/>
                  <p:nvPr/>
                </p:nvSpPr>
                <p:spPr>
                  <a:xfrm>
                    <a:off x="1874957" y="3019481"/>
                    <a:ext cx="1313100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b="1" dirty="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октябрь</a:t>
                    </a:r>
                    <a:endParaRPr b="1" dirty="0">
                      <a:solidFill>
                        <a:schemeClr val="accent2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18" name="Google Shape;1918;p38"/>
                  <p:cNvCxnSpPr/>
                  <p:nvPr/>
                </p:nvCxnSpPr>
                <p:spPr>
                  <a:xfrm rot="10800000">
                    <a:off x="1832325" y="1516648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2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</p:spPr>
              </p:cxnSp>
            </p:grpSp>
            <p:grpSp>
              <p:nvGrpSpPr>
                <p:cNvPr id="1922" name="Google Shape;1922;p38"/>
                <p:cNvGrpSpPr/>
                <p:nvPr/>
              </p:nvGrpSpPr>
              <p:grpSpPr>
                <a:xfrm>
                  <a:off x="4274194" y="3191151"/>
                  <a:ext cx="1812568" cy="2629214"/>
                  <a:chOff x="3205644" y="2393363"/>
                  <a:chExt cx="1359426" cy="1971910"/>
                </a:xfrm>
              </p:grpSpPr>
              <p:sp>
                <p:nvSpPr>
                  <p:cNvPr id="1923" name="Google Shape;1923;p38"/>
                  <p:cNvSpPr/>
                  <p:nvPr/>
                </p:nvSpPr>
                <p:spPr>
                  <a:xfrm>
                    <a:off x="3235786" y="2884379"/>
                    <a:ext cx="1329270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6" h="747" extrusionOk="0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8876" y="747"/>
                        </a:lnTo>
                        <a:lnTo>
                          <a:pt x="8876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24" name="Google Shape;1924;p38"/>
                  <p:cNvSpPr txBox="1"/>
                  <p:nvPr/>
                </p:nvSpPr>
                <p:spPr>
                  <a:xfrm>
                    <a:off x="3235770" y="2393363"/>
                    <a:ext cx="1329300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b="1" dirty="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ноябрь</a:t>
                    </a:r>
                    <a:endParaRPr b="1" dirty="0">
                      <a:solidFill>
                        <a:schemeClr val="accent3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25" name="Google Shape;1925;p38"/>
                  <p:cNvCxnSpPr/>
                  <p:nvPr/>
                </p:nvCxnSpPr>
                <p:spPr>
                  <a:xfrm rot="10800000">
                    <a:off x="3205644" y="2393373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oval" w="med" len="med"/>
                  </a:ln>
                </p:spPr>
              </p:cxnSp>
            </p:grpSp>
            <p:grpSp>
              <p:nvGrpSpPr>
                <p:cNvPr id="1929" name="Google Shape;1929;p38"/>
                <p:cNvGrpSpPr/>
                <p:nvPr/>
              </p:nvGrpSpPr>
              <p:grpSpPr>
                <a:xfrm>
                  <a:off x="6126901" y="2022197"/>
                  <a:ext cx="1790927" cy="2838587"/>
                  <a:chOff x="4595169" y="1516648"/>
                  <a:chExt cx="1343195" cy="2128940"/>
                </a:xfrm>
              </p:grpSpPr>
              <p:sp>
                <p:nvSpPr>
                  <p:cNvPr id="1930" name="Google Shape;1930;p38"/>
                  <p:cNvSpPr/>
                  <p:nvPr/>
                </p:nvSpPr>
                <p:spPr>
                  <a:xfrm>
                    <a:off x="4625496" y="2884388"/>
                    <a:ext cx="1312635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2" h="747" extrusionOk="0">
                        <a:moveTo>
                          <a:pt x="1" y="0"/>
                        </a:moveTo>
                        <a:lnTo>
                          <a:pt x="1" y="747"/>
                        </a:lnTo>
                        <a:lnTo>
                          <a:pt x="8871" y="747"/>
                        </a:lnTo>
                        <a:lnTo>
                          <a:pt x="887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31" name="Google Shape;1931;p38"/>
                  <p:cNvSpPr txBox="1"/>
                  <p:nvPr/>
                </p:nvSpPr>
                <p:spPr>
                  <a:xfrm>
                    <a:off x="4625264" y="2997455"/>
                    <a:ext cx="1313100" cy="6481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b="1" dirty="0" smtClean="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Декабрь-</a:t>
                    </a:r>
                    <a:r>
                      <a:rPr lang="ru-RU" b="1" dirty="0" err="1" smtClean="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янваль</a:t>
                    </a:r>
                    <a:endParaRPr b="1" dirty="0">
                      <a:solidFill>
                        <a:schemeClr val="accent4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32" name="Google Shape;1932;p38"/>
                  <p:cNvCxnSpPr/>
                  <p:nvPr/>
                </p:nvCxnSpPr>
                <p:spPr>
                  <a:xfrm rot="10800000">
                    <a:off x="4595169" y="1516648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</p:spPr>
              </p:cxnSp>
            </p:grpSp>
            <p:grpSp>
              <p:nvGrpSpPr>
                <p:cNvPr id="1936" name="Google Shape;1936;p38"/>
                <p:cNvGrpSpPr/>
                <p:nvPr/>
              </p:nvGrpSpPr>
              <p:grpSpPr>
                <a:xfrm>
                  <a:off x="7957966" y="3054342"/>
                  <a:ext cx="1918541" cy="2766023"/>
                  <a:chOff x="5968475" y="2290756"/>
                  <a:chExt cx="1438906" cy="2074517"/>
                </a:xfrm>
              </p:grpSpPr>
              <p:sp>
                <p:nvSpPr>
                  <p:cNvPr id="1937" name="Google Shape;1937;p38"/>
                  <p:cNvSpPr/>
                  <p:nvPr/>
                </p:nvSpPr>
                <p:spPr>
                  <a:xfrm>
                    <a:off x="5998611" y="2884379"/>
                    <a:ext cx="1329270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6" h="747" extrusionOk="0">
                        <a:moveTo>
                          <a:pt x="0" y="0"/>
                        </a:moveTo>
                        <a:lnTo>
                          <a:pt x="0" y="747"/>
                        </a:lnTo>
                        <a:lnTo>
                          <a:pt x="8876" y="747"/>
                        </a:lnTo>
                        <a:lnTo>
                          <a:pt x="8876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38" name="Google Shape;1938;p38"/>
                  <p:cNvSpPr txBox="1"/>
                  <p:nvPr/>
                </p:nvSpPr>
                <p:spPr>
                  <a:xfrm>
                    <a:off x="5998578" y="2290756"/>
                    <a:ext cx="1408803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sz="1600" b="1" dirty="0">
                        <a:solidFill>
                          <a:schemeClr val="accent5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февраль- март</a:t>
                    </a:r>
                    <a:endParaRPr sz="1600" b="1" dirty="0">
                      <a:solidFill>
                        <a:schemeClr val="accent5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39" name="Google Shape;1939;p38"/>
                  <p:cNvCxnSpPr/>
                  <p:nvPr/>
                </p:nvCxnSpPr>
                <p:spPr>
                  <a:xfrm rot="10800000">
                    <a:off x="5968475" y="2393373"/>
                    <a:ext cx="0" cy="197190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5"/>
                    </a:solidFill>
                    <a:prstDash val="solid"/>
                    <a:round/>
                    <a:headEnd type="none" w="med" len="med"/>
                    <a:tailEnd type="oval" w="med" len="med"/>
                  </a:ln>
                </p:spPr>
              </p:cxnSp>
            </p:grpSp>
            <p:grpSp>
              <p:nvGrpSpPr>
                <p:cNvPr id="1943" name="Google Shape;1943;p38"/>
                <p:cNvGrpSpPr/>
                <p:nvPr/>
              </p:nvGrpSpPr>
              <p:grpSpPr>
                <a:xfrm>
                  <a:off x="9770508" y="2676740"/>
                  <a:ext cx="2752257" cy="1974658"/>
                  <a:chOff x="7327879" y="2007556"/>
                  <a:chExt cx="2064192" cy="1480994"/>
                </a:xfrm>
              </p:grpSpPr>
              <p:sp>
                <p:nvSpPr>
                  <p:cNvPr id="1944" name="Google Shape;1944;p38"/>
                  <p:cNvSpPr/>
                  <p:nvPr/>
                </p:nvSpPr>
                <p:spPr>
                  <a:xfrm>
                    <a:off x="7388321" y="2884388"/>
                    <a:ext cx="1312635" cy="113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72" h="747" extrusionOk="0">
                        <a:moveTo>
                          <a:pt x="1" y="0"/>
                        </a:moveTo>
                        <a:lnTo>
                          <a:pt x="1" y="747"/>
                        </a:lnTo>
                        <a:lnTo>
                          <a:pt x="8871" y="747"/>
                        </a:lnTo>
                        <a:lnTo>
                          <a:pt x="8871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1945" name="Google Shape;1945;p38"/>
                  <p:cNvSpPr txBox="1"/>
                  <p:nvPr/>
                </p:nvSpPr>
                <p:spPr>
                  <a:xfrm>
                    <a:off x="7327879" y="2997438"/>
                    <a:ext cx="2064192" cy="491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1100"/>
                    </a:pPr>
                    <a:r>
                      <a:rPr lang="ru-RU" b="1" dirty="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апрель </a:t>
                    </a:r>
                    <a:r>
                      <a:rPr lang="ru-RU" b="1" dirty="0" smtClean="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rPr>
                      <a:t>- май</a:t>
                    </a:r>
                    <a:endParaRPr b="1" dirty="0">
                      <a:solidFill>
                        <a:schemeClr val="accent6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endParaRPr>
                  </a:p>
                </p:txBody>
              </p:sp>
              <p:cxnSp>
                <p:nvCxnSpPr>
                  <p:cNvPr id="1946" name="Google Shape;1946;p38"/>
                  <p:cNvCxnSpPr/>
                  <p:nvPr/>
                </p:nvCxnSpPr>
                <p:spPr>
                  <a:xfrm flipH="1" flipV="1">
                    <a:off x="7341299" y="2007556"/>
                    <a:ext cx="16703" cy="1480994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6"/>
                    </a:solidFill>
                    <a:prstDash val="solid"/>
                    <a:round/>
                    <a:headEnd type="oval" w="med" len="med"/>
                    <a:tailEnd type="none" w="med" len="med"/>
                  </a:ln>
                </p:spPr>
              </p:cxnSp>
            </p:grp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1D13504-2A2D-9602-A06F-F36C1F2B5E8B}"/>
                  </a:ext>
                </a:extLst>
              </p:cNvPr>
              <p:cNvSpPr txBox="1"/>
              <p:nvPr/>
            </p:nvSpPr>
            <p:spPr>
              <a:xfrm>
                <a:off x="182399" y="3244466"/>
                <a:ext cx="2377824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19.09.2023 – «математика», 5 </a:t>
                </a:r>
                <a:r>
                  <a:rPr lang="ru-RU" sz="105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.</a:t>
                </a:r>
                <a:endParaRPr lang="ru-RU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91A31C2-5C2B-B44D-315A-045539387FA2}"/>
                  </a:ext>
                </a:extLst>
              </p:cNvPr>
              <p:cNvSpPr txBox="1"/>
              <p:nvPr/>
            </p:nvSpPr>
            <p:spPr>
              <a:xfrm>
                <a:off x="182399" y="3443712"/>
                <a:ext cx="4601496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21.09.2023 – «география», 7 </a:t>
                </a:r>
                <a:r>
                  <a:rPr lang="ru-RU" sz="105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.</a:t>
                </a:r>
                <a:endParaRPr lang="ru-RU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6812FC3-DEAD-BF5D-D08C-0B0762DF6F36}"/>
                  </a:ext>
                </a:extLst>
              </p:cNvPr>
              <p:cNvSpPr txBox="1"/>
              <p:nvPr/>
            </p:nvSpPr>
            <p:spPr>
              <a:xfrm>
                <a:off x="179390" y="3645101"/>
                <a:ext cx="2667125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26.09.2023 – «математика», 5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8358E97-AE63-81C1-D032-B6AADE971F0F}"/>
                  </a:ext>
                </a:extLst>
              </p:cNvPr>
              <p:cNvSpPr txBox="1"/>
              <p:nvPr/>
            </p:nvSpPr>
            <p:spPr>
              <a:xfrm>
                <a:off x="200036" y="4050104"/>
                <a:ext cx="4601496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27.09.2023 – «русский язык», 11 </a:t>
                </a:r>
                <a:r>
                  <a:rPr lang="ru-RU" sz="1050" dirty="0" err="1">
                    <a:solidFill>
                      <a:srgbClr val="002060"/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rgbClr val="002060"/>
                    </a:solidFill>
                    <a:latin typeface="YS Text"/>
                  </a:rPr>
                  <a:t>. </a:t>
                </a:r>
                <a:endParaRPr lang="ru-RU" sz="105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301A444-43AF-5DEA-F93D-A41F95735592}"/>
                  </a:ext>
                </a:extLst>
              </p:cNvPr>
              <p:cNvSpPr txBox="1"/>
              <p:nvPr/>
            </p:nvSpPr>
            <p:spPr>
              <a:xfrm>
                <a:off x="178846" y="4304020"/>
                <a:ext cx="2466855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28.09.2023 – «география», 7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223C26F-464A-622F-84DC-D44FA476C21E}"/>
                  </a:ext>
                </a:extLst>
              </p:cNvPr>
              <p:cNvSpPr txBox="1"/>
              <p:nvPr/>
            </p:nvSpPr>
            <p:spPr>
              <a:xfrm>
                <a:off x="178846" y="4588567"/>
                <a:ext cx="2494075" cy="415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29.09.2023 – «русский язык», 11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  <a:latin typeface="YS Text"/>
                  </a:rPr>
                  <a:t>., резерв</a:t>
                </a:r>
                <a:endParaRPr lang="ru-RU" sz="105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283C700-6763-94B7-BA80-E768D6E384F3}"/>
                  </a:ext>
                </a:extLst>
              </p:cNvPr>
              <p:cNvSpPr txBox="1"/>
              <p:nvPr/>
            </p:nvSpPr>
            <p:spPr>
              <a:xfrm>
                <a:off x="1034372" y="925235"/>
                <a:ext cx="5558298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endParaRPr lang="ru-RU" sz="105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8A10B1F0-47CB-48D8-71C8-45313B66B17C}"/>
                  </a:ext>
                </a:extLst>
              </p:cNvPr>
              <p:cNvSpPr txBox="1"/>
              <p:nvPr/>
            </p:nvSpPr>
            <p:spPr>
              <a:xfrm>
                <a:off x="1369247" y="1128755"/>
                <a:ext cx="5558298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25.10.2023 – «история», 6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6F4F4639-9584-FF48-60EA-7857E58CE34C}"/>
                  </a:ext>
                </a:extLst>
              </p:cNvPr>
              <p:cNvSpPr txBox="1"/>
              <p:nvPr/>
            </p:nvSpPr>
            <p:spPr>
              <a:xfrm>
                <a:off x="1371310" y="1311640"/>
                <a:ext cx="2270107" cy="415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27.10.2023 – «история», 6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., резерв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2BEA7AC-7BDE-D9AE-545E-1AE18B1CAC4A}"/>
                  </a:ext>
                </a:extLst>
              </p:cNvPr>
              <p:cNvSpPr txBox="1"/>
              <p:nvPr/>
            </p:nvSpPr>
            <p:spPr>
              <a:xfrm>
                <a:off x="1436789" y="1400006"/>
                <a:ext cx="2414366" cy="2539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YS Text"/>
                  </a:defRPr>
                </a:lvl1pPr>
              </a:lstStyle>
              <a:p>
                <a:endParaRPr lang="ru-RU" sz="105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7F47E50-6A58-5765-8ED2-0F412A3CB295}"/>
                  </a:ext>
                </a:extLst>
              </p:cNvPr>
              <p:cNvSpPr txBox="1"/>
              <p:nvPr/>
            </p:nvSpPr>
            <p:spPr>
              <a:xfrm>
                <a:off x="2690785" y="3498381"/>
                <a:ext cx="2208814" cy="9002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02.11.2023 – «физика», 8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08.11.2023 – «физика» 8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</a:t>
                </a:r>
              </a:p>
              <a:p>
                <a:r>
                  <a:rPr lang="ru-RU" sz="1050" dirty="0"/>
                  <a:t>30.11.2023 – «обществознание», 10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93E3B1B2-E6EB-50ED-CD81-E427EA247F29}"/>
                  </a:ext>
                </a:extLst>
              </p:cNvPr>
              <p:cNvSpPr txBox="1"/>
              <p:nvPr/>
            </p:nvSpPr>
            <p:spPr>
              <a:xfrm>
                <a:off x="5181035" y="3174652"/>
                <a:ext cx="3173700" cy="7386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/>
                  <a:t>01.02.2024 – метапредметная, 8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06.02.2024 – «окружающий мир», 4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</a:t>
                </a:r>
              </a:p>
              <a:p>
                <a:r>
                  <a:rPr lang="ru-RU" sz="105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08.02.2024 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– метапредметная, 8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 </a:t>
                </a:r>
              </a:p>
              <a:p>
                <a:endParaRPr lang="ru-RU" sz="105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69983D00-EAC6-C28D-ACB2-6678EBF56D9B}"/>
                  </a:ext>
                </a:extLst>
              </p:cNvPr>
              <p:cNvSpPr txBox="1"/>
              <p:nvPr/>
            </p:nvSpPr>
            <p:spPr>
              <a:xfrm>
                <a:off x="5161848" y="3657776"/>
                <a:ext cx="3305193" cy="1384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>
                  <a:defRPr sz="1600" b="0" i="0" u="none" strike="noStrike">
                    <a:solidFill>
                      <a:srgbClr val="002060"/>
                    </a:solidFill>
                    <a:effectLst/>
                    <a:latin typeface="YS Text"/>
                  </a:defRPr>
                </a:lvl1pPr>
              </a:lstStyle>
              <a:p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13.03.2024 – «физика</a:t>
                </a:r>
                <a:r>
                  <a:rPr lang="ru-RU" sz="105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» углубленное, </a:t>
                </a:r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10 </a:t>
                </a:r>
                <a:r>
                  <a:rPr lang="ru-RU" sz="1050" dirty="0" err="1">
                    <a:solidFill>
                      <a:schemeClr val="accent3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. </a:t>
                </a:r>
              </a:p>
              <a:p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19.03.2024 – «химия</a:t>
                </a:r>
                <a:r>
                  <a:rPr lang="ru-RU" sz="105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» углубленное, </a:t>
                </a:r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10 </a:t>
                </a:r>
                <a:r>
                  <a:rPr lang="ru-RU" sz="1050" dirty="0" err="1">
                    <a:solidFill>
                      <a:schemeClr val="accent3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. </a:t>
                </a:r>
              </a:p>
              <a:p>
                <a:r>
                  <a:rPr lang="ru-RU" sz="1050" dirty="0"/>
                  <a:t>20.03.2024 – «обществознание», 7 </a:t>
                </a:r>
                <a:r>
                  <a:rPr lang="ru-RU" sz="1050" dirty="0" err="1"/>
                  <a:t>кл</a:t>
                </a:r>
                <a:r>
                  <a:rPr lang="ru-RU" sz="1050" dirty="0"/>
                  <a:t>. </a:t>
                </a:r>
              </a:p>
              <a:p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21.03.2024 – «биология</a:t>
                </a:r>
                <a:r>
                  <a:rPr lang="ru-RU" sz="105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» углубленное, </a:t>
                </a:r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10 </a:t>
                </a:r>
                <a:r>
                  <a:rPr lang="ru-RU" sz="1050" dirty="0" err="1">
                    <a:solidFill>
                      <a:schemeClr val="accent3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3">
                        <a:lumMod val="75000"/>
                      </a:schemeClr>
                    </a:solidFill>
                  </a:rPr>
                  <a:t>. </a:t>
                </a:r>
              </a:p>
              <a:p>
                <a:r>
                  <a:rPr lang="ru-RU" sz="1050" dirty="0">
                    <a:solidFill>
                      <a:srgbClr val="FF0000"/>
                    </a:solidFill>
                  </a:rPr>
                  <a:t>26.03.2024 – «физика</a:t>
                </a:r>
                <a:r>
                  <a:rPr lang="ru-RU" sz="1050" dirty="0" smtClean="0">
                    <a:solidFill>
                      <a:srgbClr val="FF0000"/>
                    </a:solidFill>
                  </a:rPr>
                  <a:t>» </a:t>
                </a:r>
                <a:r>
                  <a:rPr lang="ru-RU" sz="1050" dirty="0" err="1" smtClean="0">
                    <a:solidFill>
                      <a:srgbClr val="FF0000"/>
                    </a:solidFill>
                  </a:rPr>
                  <a:t>углуб</a:t>
                </a:r>
                <a:r>
                  <a:rPr lang="ru-RU" sz="1050" dirty="0" smtClean="0">
                    <a:solidFill>
                      <a:srgbClr val="FF0000"/>
                    </a:solidFill>
                  </a:rPr>
                  <a:t>., </a:t>
                </a:r>
                <a:r>
                  <a:rPr lang="ru-RU" sz="1050" dirty="0">
                    <a:solidFill>
                      <a:srgbClr val="FF0000"/>
                    </a:solidFill>
                  </a:rPr>
                  <a:t>10 </a:t>
                </a:r>
                <a:r>
                  <a:rPr lang="ru-RU" sz="1050" dirty="0" err="1">
                    <a:solidFill>
                      <a:srgbClr val="FF0000"/>
                    </a:solidFill>
                  </a:rPr>
                  <a:t>кл</a:t>
                </a:r>
                <a:r>
                  <a:rPr lang="ru-RU" sz="1050" dirty="0">
                    <a:solidFill>
                      <a:srgbClr val="FF0000"/>
                    </a:solidFill>
                  </a:rPr>
                  <a:t>., резерв</a:t>
                </a:r>
              </a:p>
              <a:p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27.03.2024 – «обществознание</a:t>
                </a:r>
                <a:r>
                  <a:rPr lang="ru-RU" sz="105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» , 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7 </a:t>
                </a:r>
                <a:r>
                  <a:rPr lang="ru-RU" sz="1050" dirty="0" err="1">
                    <a:solidFill>
                      <a:schemeClr val="accent6">
                        <a:lumMod val="75000"/>
                      </a:schemeClr>
                    </a:solidFill>
                  </a:rPr>
                  <a:t>кл</a:t>
                </a:r>
                <a:r>
                  <a:rPr lang="ru-RU" sz="1050" dirty="0">
                    <a:solidFill>
                      <a:schemeClr val="accent6">
                        <a:lumMod val="75000"/>
                      </a:schemeClr>
                    </a:solidFill>
                  </a:rPr>
                  <a:t>., резерв</a:t>
                </a:r>
              </a:p>
              <a:p>
                <a:r>
                  <a:rPr lang="ru-RU" sz="1050" dirty="0">
                    <a:solidFill>
                      <a:srgbClr val="FF0000"/>
                    </a:solidFill>
                  </a:rPr>
                  <a:t>28.03.2024 – «химия</a:t>
                </a:r>
                <a:r>
                  <a:rPr lang="ru-RU" sz="1050" dirty="0" smtClean="0">
                    <a:solidFill>
                      <a:srgbClr val="FF0000"/>
                    </a:solidFill>
                  </a:rPr>
                  <a:t>» </a:t>
                </a:r>
                <a:r>
                  <a:rPr lang="ru-RU" sz="1050" dirty="0" err="1" smtClean="0">
                    <a:solidFill>
                      <a:srgbClr val="FF0000"/>
                    </a:solidFill>
                  </a:rPr>
                  <a:t>углуб</a:t>
                </a:r>
                <a:r>
                  <a:rPr lang="ru-RU" sz="1050" dirty="0" smtClean="0">
                    <a:solidFill>
                      <a:srgbClr val="FF0000"/>
                    </a:solidFill>
                  </a:rPr>
                  <a:t>., </a:t>
                </a:r>
                <a:r>
                  <a:rPr lang="ru-RU" sz="1050" dirty="0">
                    <a:solidFill>
                      <a:srgbClr val="FF0000"/>
                    </a:solidFill>
                  </a:rPr>
                  <a:t>10 </a:t>
                </a:r>
                <a:r>
                  <a:rPr lang="ru-RU" sz="1050" dirty="0" err="1">
                    <a:solidFill>
                      <a:srgbClr val="FF0000"/>
                    </a:solidFill>
                  </a:rPr>
                  <a:t>кл</a:t>
                </a:r>
                <a:r>
                  <a:rPr lang="ru-RU" sz="1050" dirty="0">
                    <a:solidFill>
                      <a:srgbClr val="FF0000"/>
                    </a:solidFill>
                  </a:rPr>
                  <a:t>., резерв</a:t>
                </a:r>
              </a:p>
              <a:p>
                <a:r>
                  <a:rPr lang="ru-RU" sz="1050" dirty="0">
                    <a:solidFill>
                      <a:srgbClr val="FF0000"/>
                    </a:solidFill>
                  </a:rPr>
                  <a:t>02.04.2024 – «биология</a:t>
                </a:r>
                <a:r>
                  <a:rPr lang="ru-RU" sz="1050" dirty="0" smtClean="0">
                    <a:solidFill>
                      <a:srgbClr val="FF0000"/>
                    </a:solidFill>
                  </a:rPr>
                  <a:t>» </a:t>
                </a:r>
                <a:r>
                  <a:rPr lang="ru-RU" sz="1050" dirty="0" err="1" smtClean="0">
                    <a:solidFill>
                      <a:srgbClr val="FF0000"/>
                    </a:solidFill>
                  </a:rPr>
                  <a:t>углуб</a:t>
                </a:r>
                <a:r>
                  <a:rPr lang="ru-RU" sz="1050" dirty="0" smtClean="0">
                    <a:solidFill>
                      <a:srgbClr val="FF0000"/>
                    </a:solidFill>
                  </a:rPr>
                  <a:t>., </a:t>
                </a:r>
                <a:r>
                  <a:rPr lang="ru-RU" sz="1050" dirty="0">
                    <a:solidFill>
                      <a:srgbClr val="FF0000"/>
                    </a:solidFill>
                  </a:rPr>
                  <a:t>10 </a:t>
                </a:r>
                <a:r>
                  <a:rPr lang="ru-RU" sz="1050" dirty="0" err="1">
                    <a:solidFill>
                      <a:srgbClr val="FF0000"/>
                    </a:solidFill>
                  </a:rPr>
                  <a:t>кл</a:t>
                </a:r>
                <a:r>
                  <a:rPr lang="ru-RU" sz="1050" dirty="0">
                    <a:solidFill>
                      <a:srgbClr val="FF0000"/>
                    </a:solidFill>
                  </a:rPr>
                  <a:t>., резерв</a:t>
                </a:r>
              </a:p>
            </p:txBody>
          </p:sp>
        </p:grp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2B4947A-E71A-3331-36F3-D529D658EF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314" y="1032870"/>
            <a:ext cx="1025746" cy="999444"/>
          </a:xfrm>
          <a:prstGeom prst="rect">
            <a:avLst/>
          </a:prstGeom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xmlns="" id="{C2825630-D3D6-8FDB-61CA-40AD394FD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6"/>
          <a:stretch/>
        </p:blipFill>
        <p:spPr bwMode="auto">
          <a:xfrm>
            <a:off x="7930102" y="1992193"/>
            <a:ext cx="1024025" cy="25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94B11DB-9AEB-C4E2-8FFD-5BFFDD8DC2D1}"/>
              </a:ext>
            </a:extLst>
          </p:cNvPr>
          <p:cNvGrpSpPr/>
          <p:nvPr/>
        </p:nvGrpSpPr>
        <p:grpSpPr>
          <a:xfrm>
            <a:off x="7087447" y="110005"/>
            <a:ext cx="1915826" cy="590840"/>
            <a:chOff x="7059500" y="145554"/>
            <a:chExt cx="1915826" cy="590840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58015199-FC9B-048A-08AE-39052773C366}"/>
                </a:ext>
              </a:extLst>
            </p:cNvPr>
            <p:cNvGrpSpPr/>
            <p:nvPr/>
          </p:nvGrpSpPr>
          <p:grpSpPr>
            <a:xfrm>
              <a:off x="7059500" y="145554"/>
              <a:ext cx="1905533" cy="590840"/>
              <a:chOff x="5253281" y="3908406"/>
              <a:chExt cx="2809340" cy="950465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7E42A3DE-C2A7-A0A3-E6B6-707357F5A872}"/>
                  </a:ext>
                </a:extLst>
              </p:cNvPr>
              <p:cNvSpPr/>
              <p:nvPr/>
            </p:nvSpPr>
            <p:spPr>
              <a:xfrm>
                <a:off x="6412776" y="3977690"/>
                <a:ext cx="1649845" cy="81189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ctr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"/>
                </a:endParaRPr>
              </a:p>
            </p:txBody>
          </p:sp>
          <p:pic>
            <p:nvPicPr>
              <p:cNvPr id="12" name="Picture 2">
                <a:extLst>
                  <a:ext uri="{FF2B5EF4-FFF2-40B4-BE49-F238E27FC236}">
                    <a16:creationId xmlns:a16="http://schemas.microsoft.com/office/drawing/2014/main" xmlns="" id="{F6D3181B-854D-799F-5FDA-BA83FD41DF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3281" y="3908406"/>
                <a:ext cx="1984418" cy="950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D9F41F1D-6601-AFA8-A2A0-B8DD2E606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801" y="234878"/>
              <a:ext cx="616525" cy="4121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6325</TotalTime>
  <Words>270</Words>
  <Application>Microsoft Office PowerPoint</Application>
  <PresentationFormat>Экран (16:9)</PresentationFormat>
  <Paragraphs>36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Fira Sans Extra Condensed</vt:lpstr>
      <vt:lpstr>Gotham Pro</vt:lpstr>
      <vt:lpstr>Gotham Pro Medium</vt:lpstr>
      <vt:lpstr>Helvetica Neue</vt:lpstr>
      <vt:lpstr>Roboto</vt:lpstr>
      <vt:lpstr>Verdana</vt:lpstr>
      <vt:lpstr>YS Text</vt:lpstr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Базис</vt:lpstr>
      <vt:lpstr>Организация и проведение региональных диагностических работ в 2023-2024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Учетная запись Майкрософт</cp:lastModifiedBy>
  <cp:revision>102</cp:revision>
  <dcterms:created xsi:type="dcterms:W3CDTF">2020-04-09T22:49:10Z</dcterms:created>
  <dcterms:modified xsi:type="dcterms:W3CDTF">2024-01-08T14:22:35Z</dcterms:modified>
</cp:coreProperties>
</file>