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5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CBC9F-F418-4E8C-A334-9421045BF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4EDA3-CB67-459C-A14C-CE508ED96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9CC26-32C7-4A31-B688-FE0A784B1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27D26-8FE1-4BCF-9F44-EC84EC67C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695DB-F80A-46C0-B1B6-763110C51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DE0C8-E93F-464A-B9AA-03D1F9D10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4D15C-07A0-4C17-839D-0B550AEDA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3716C-D130-4DD9-9C9F-3554DCF38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931EB-2AFC-4706-B2D1-DA4DEFF98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2E03C-E96A-45CA-BB1C-291C6DB47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1ABA9-4206-492E-803F-837DA86BB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781134-5947-4227-83BC-B1C88F5D1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714356"/>
            <a:ext cx="8786874" cy="2357454"/>
          </a:xfrm>
        </p:spPr>
        <p:txBody>
          <a:bodyPr/>
          <a:lstStyle/>
          <a:p>
            <a:pPr eaLnBrk="1" hangingPunct="1"/>
            <a:r>
              <a:rPr lang="ru-RU" sz="5400" b="1" i="1" dirty="0" smtClean="0">
                <a:solidFill>
                  <a:schemeClr val="accent5">
                    <a:lumMod val="25000"/>
                  </a:schemeClr>
                </a:solidFill>
              </a:rPr>
              <a:t>Проблемы и перспективы дистанционного обучения</a:t>
            </a:r>
          </a:p>
        </p:txBody>
      </p:sp>
      <p:pic>
        <p:nvPicPr>
          <p:cNvPr id="2055" name="Picture 7" descr="http://institute-of-progressive-education-and-learning.org/wp-content/uploads/2014/02/elearing-sevice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000372"/>
            <a:ext cx="3957635" cy="32365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38171"/>
          </a:xfrm>
        </p:spPr>
        <p:txBody>
          <a:bodyPr/>
          <a:lstStyle/>
          <a:p>
            <a:pPr eaLnBrk="1" hangingPunct="1"/>
            <a:r>
              <a:rPr lang="ru-RU" sz="4200" b="1" i="1" dirty="0" smtClean="0">
                <a:solidFill>
                  <a:schemeClr val="accent5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Перспективы дистанционного обучения</a:t>
            </a:r>
            <a:endParaRPr lang="ru-RU" sz="4200" b="1" i="1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14488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  </a:t>
            </a:r>
            <a:endParaRPr lang="ru-RU" sz="28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56467"/>
            <a:ext cx="807249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• Все учебно-методические материалы должны проходить обязательное рецензирование (профессиональную экспертизу);</a:t>
            </a:r>
            <a:br>
              <a:rPr lang="ru-RU" sz="2000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• Обучение должно сочетать аудиторные и дистанционные занятия, самостоятельную работу учащихся, а также включать традиционные учебно-методические материалы;</a:t>
            </a:r>
            <a:br>
              <a:rPr lang="ru-RU" sz="2000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• Необходимо учитывать индивидуальные особенности каждого учащегося;</a:t>
            </a:r>
            <a:br>
              <a:rPr lang="ru-RU" sz="2000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• Учебный процесс должен реализовываться на разных режимах (как в режиме </a:t>
            </a:r>
            <a:r>
              <a:rPr lang="ru-RU" sz="2000" dirty="0" err="1">
                <a:solidFill>
                  <a:schemeClr val="accent5">
                    <a:lumMod val="25000"/>
                  </a:schemeClr>
                </a:solidFill>
              </a:rPr>
              <a:t>online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, когда учебные мероприятия и взаимодействие с педагогом проводится в режиме реального времени с использованием ИКТ, так и в режиме отложенного времени, который предоставляет ребенку возможность освоения учебного материала в любое удобное для него время);</a:t>
            </a:r>
            <a:br>
              <a:rPr lang="ru-RU" sz="2000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• Учебный процесс с использованием технологий дистанционного обучения должен обеспечивать высококвалифицированный педагогический коллектив, постоянно повышающий свою квалификацию.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12825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accent5">
                    <a:lumMod val="25000"/>
                  </a:schemeClr>
                </a:solidFill>
              </a:rPr>
              <a:t>Проблемы и перспективы дистанционного обучения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14488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  </a:t>
            </a:r>
            <a:endParaRPr lang="ru-RU" sz="28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00034" y="1571612"/>
            <a:ext cx="821537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Представленные условия являются основополагающими и необходимыми при организации дистанционного обучения. Исполнение каждого условия по отдельности не гарантирует успешное обучение, но в целостности они составляют основательную базу для построения продуктивного учебного процесса в школе.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3" name="Picture 3" descr="http://vector-master.ru/wp-content/uploads/2015/06/127462768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929066"/>
            <a:ext cx="3643338" cy="2490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643182"/>
            <a:ext cx="8229600" cy="1012825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accent5">
                    <a:lumMod val="25000"/>
                  </a:schemeClr>
                </a:solidFill>
              </a:rPr>
              <a:t>СПАСИБО ЗА ВНИМАНИЕ!!!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14488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  </a:t>
            </a:r>
            <a:endParaRPr lang="ru-RU" sz="280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12825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accent5">
                    <a:lumMod val="25000"/>
                  </a:schemeClr>
                </a:solidFill>
              </a:rPr>
              <a:t>Дистанционное обучение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14488"/>
            <a:ext cx="807249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Согласно </a:t>
            </a:r>
            <a:r>
              <a:rPr lang="ru-RU" sz="2800" dirty="0">
                <a:solidFill>
                  <a:schemeClr val="accent5">
                    <a:lumMod val="25000"/>
                  </a:schemeClr>
                </a:solidFill>
              </a:rPr>
              <a:t>целям Государственной программы РФ «Развитие образования» </a:t>
            </a:r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 одним </a:t>
            </a:r>
            <a:r>
              <a:rPr lang="ru-RU" sz="2800" dirty="0">
                <a:solidFill>
                  <a:schemeClr val="accent5">
                    <a:lumMod val="25000"/>
                  </a:schemeClr>
                </a:solidFill>
              </a:rPr>
              <a:t>из главных направлений реализации мероприятий государственной политики по обеспечению функционирования и развития всех уровней сферы образования должно стать обеспечение доступности качественного образования.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12825"/>
          </a:xfrm>
        </p:spPr>
        <p:txBody>
          <a:bodyPr/>
          <a:lstStyle/>
          <a:p>
            <a:pPr eaLnBrk="1" hangingPunct="1"/>
            <a:r>
              <a:rPr lang="ru-RU" sz="4000" b="1" i="1" dirty="0" smtClean="0">
                <a:solidFill>
                  <a:schemeClr val="accent5">
                    <a:lumMod val="25000"/>
                  </a:schemeClr>
                </a:solidFill>
              </a:rPr>
              <a:t>П</a:t>
            </a:r>
            <a:r>
              <a:rPr lang="ru-RU" sz="4000" b="1" i="1" dirty="0" smtClean="0">
                <a:solidFill>
                  <a:schemeClr val="accent5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реимущества дистанционного обучения</a:t>
            </a:r>
            <a:endParaRPr lang="ru-RU" sz="4000" b="1" i="1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14488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  </a:t>
            </a:r>
            <a:endParaRPr lang="ru-RU" sz="28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 rot="10800000" flipV="1">
            <a:off x="500034" y="1643050"/>
            <a:ext cx="757242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решить проблему интерактивного общения при взаимодействии учителя и учащихся, учителя и учебной группы, отдельного учащегося и учебной группы;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обеспечить постоянный контроль за степенью усвоения учебного материала;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обеспечить учащихся учебными материалами и учебной информацией, хранящимися на разнообразных информационных серверах и в базах данных телекоммуникационных сетей;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развить у учащихся мастерство самостоятельного обучения, персональной "информационной навигации";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12825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accent5">
                    <a:lumMod val="25000"/>
                  </a:schemeClr>
                </a:solidFill>
              </a:rPr>
              <a:t>П</a:t>
            </a:r>
            <a:r>
              <a:rPr lang="ru-RU" b="1" i="1" dirty="0" smtClean="0">
                <a:solidFill>
                  <a:schemeClr val="accent5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реимущества дистанционного обучения</a:t>
            </a:r>
            <a:endParaRPr lang="ru-RU" b="1" i="1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14488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  </a:t>
            </a:r>
            <a:endParaRPr lang="ru-RU" sz="28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2000240"/>
            <a:ext cx="82868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обеспечить вариативное обучение учащихся с помощью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смодулированного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материала курса по предмету;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обеспечить гибкое обучение с возможностью индивидуально построенного курса по предмету;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предоставить возможность учиться всем, независимо от их возраста, способностей, состояния здоровья, занятости, удаленности от центра обучения и т.д.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12825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accent5">
                    <a:lumMod val="25000"/>
                  </a:schemeClr>
                </a:solidFill>
              </a:rPr>
              <a:t>Проблемы дистанционного обучения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14488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  </a:t>
            </a:r>
            <a:endParaRPr lang="ru-RU" sz="28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71472" y="1928802"/>
            <a:ext cx="707236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Обучение детей с особыми образовательными потребностями, а также часто болеющих детей;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Работа с одаренными детьми (индивидуальные дополнительные задания повышенного уровня);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Оказание помощи учащимся по самостоятельному освоению отдельных тем или разделов школьного курса;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Оказание помощи по углубленному/профильному изучению интересующих учащихся предметов;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12825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accent5">
                    <a:lumMod val="25000"/>
                  </a:schemeClr>
                </a:solidFill>
              </a:rPr>
              <a:t>Проблемы и трудности дистанционного обучения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14488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  </a:t>
            </a:r>
            <a:endParaRPr lang="ru-RU" sz="28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71472" y="1571612"/>
            <a:ext cx="728667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нормативно-правовые (схема оплаты авторам  программ  и преподавателям, проводящим занятия с использованием ДОТ);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педагогические (подготовка новых авторов дистанционных программ  и дистанционных преподавателей);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технические и эргономические (наличие качественного доступа к Интернету);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психофизиологические (отсутствие рабочего времени на проведение дистанционных занятий в рабочее время, большая загруженность преподавателя текущей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12825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accent5">
                    <a:lumMod val="25000"/>
                  </a:schemeClr>
                </a:solidFill>
              </a:rPr>
              <a:t>Проблемы и трудности дистанционного обучения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14488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  </a:t>
            </a:r>
            <a:endParaRPr lang="ru-RU" sz="28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71472" y="1643050"/>
            <a:ext cx="707236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соблюдение баланса доступность-качество образования;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необходимость адаптации преподавателя к дистанционной форме педагогической деятельности с точки зрения его технических, методических и психологических умений и навыков;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повышение мотивации обучения;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создание благоприятного психологического климата при проведении обучения;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соблюдение норм и правил сетевого этикета и норм педагогической этики.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1714488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  </a:t>
            </a:r>
            <a:endParaRPr lang="ru-RU" sz="2800" dirty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29699" name="Picture 3" descr="http://www.voi.ru/images/content/1209/0309/obuchenie-detey-invalidov.jpg"/>
          <p:cNvPicPr>
            <a:picLocks noChangeAspect="1" noChangeArrowheads="1"/>
          </p:cNvPicPr>
          <p:nvPr/>
        </p:nvPicPr>
        <p:blipFill>
          <a:blip r:embed="rId2" cstate="print"/>
          <a:srcRect r="21438"/>
          <a:stretch>
            <a:fillRect/>
          </a:stretch>
        </p:blipFill>
        <p:spPr bwMode="auto">
          <a:xfrm>
            <a:off x="3857620" y="3643314"/>
            <a:ext cx="2500330" cy="21960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9701" name="Picture 5" descr="http://no-mobile.ru/wp-content/uploads/2015/12/dt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761981"/>
            <a:ext cx="3429024" cy="22860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9703" name="Picture 7" descr="http://vrnclpdo.ru/clpdo/images/files/pictures/do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714752"/>
            <a:ext cx="2833849" cy="21285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9705" name="Picture 9" descr="http://kuzbass85.ru/wp-content/uploads/2011/07/fy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785794"/>
            <a:ext cx="3328523" cy="22145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12825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accent5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Перспективы дистанционного обучения</a:t>
            </a:r>
            <a:endParaRPr lang="ru-RU" b="1" i="1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14488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  </a:t>
            </a:r>
            <a:endParaRPr lang="ru-RU" sz="28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785926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571612"/>
            <a:ext cx="70723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Для успешной реализации проекта требуется соблюдение следующих условий:</a:t>
            </a:r>
            <a:br>
              <a:rPr lang="ru-RU" sz="2000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• Дистанционное образование для школьников должно быть представлено в системе;</a:t>
            </a:r>
            <a:br>
              <a:rPr lang="ru-RU" sz="2000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• Должна быть организована единая электронная образовательная среда, которая будет обеспечивать:</a:t>
            </a:r>
            <a:br>
              <a:rPr lang="ru-RU" sz="2000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1. взаимодействие всех пользователей;</a:t>
            </a:r>
            <a:br>
              <a:rPr lang="ru-RU" sz="2000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2. хранение, регулярное обновление и систематизацию учебно-методических ресурсов;</a:t>
            </a:r>
            <a:br>
              <a:rPr lang="ru-RU" sz="2000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3. поддержку участников учебной деятельности с помощью дистанционных технологий;</a:t>
            </a:r>
            <a:br>
              <a:rPr lang="ru-RU" sz="2000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4. мониторинг дистанционного учебного процесса и его эффективности.</a:t>
            </a:r>
            <a:br>
              <a:rPr lang="ru-RU" sz="2000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• Учебный процесс должен реализовываться на основе учебных планов, адаптированных с позиции количества часов и с учетом специфики организации обучения;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388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Проблемы и перспективы дистанционного обучения</vt:lpstr>
      <vt:lpstr>Дистанционное обучение</vt:lpstr>
      <vt:lpstr>Преимущества дистанционного обучения</vt:lpstr>
      <vt:lpstr>Преимущества дистанционного обучения</vt:lpstr>
      <vt:lpstr>Проблемы дистанционного обучения</vt:lpstr>
      <vt:lpstr>Проблемы и трудности дистанционного обучения</vt:lpstr>
      <vt:lpstr>Проблемы и трудности дистанционного обучения</vt:lpstr>
      <vt:lpstr>Слайд 8</vt:lpstr>
      <vt:lpstr>Перспективы дистанционного обучения</vt:lpstr>
      <vt:lpstr>Перспективы дистанционного обучения</vt:lpstr>
      <vt:lpstr>Проблемы и перспективы дистанционного обучения</vt:lpstr>
      <vt:lpstr>СПАСИБО ЗА ВНИМАНИЕ!!!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Наталья</cp:lastModifiedBy>
  <cp:revision>15</cp:revision>
  <dcterms:created xsi:type="dcterms:W3CDTF">2012-09-18T19:05:21Z</dcterms:created>
  <dcterms:modified xsi:type="dcterms:W3CDTF">2023-11-06T15:07:55Z</dcterms:modified>
</cp:coreProperties>
</file>