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8" r:id="rId4"/>
    <p:sldId id="269" r:id="rId5"/>
    <p:sldId id="270" r:id="rId6"/>
    <p:sldId id="271" r:id="rId7"/>
    <p:sldId id="272" r:id="rId8"/>
    <p:sldId id="273" r:id="rId9"/>
    <p:sldId id="257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7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F7AC95DB-ADD5-48FD-B336-670852D9A379}">
          <p14:sldIdLst>
            <p14:sldId id="256"/>
            <p14:sldId id="274"/>
            <p14:sldId id="268"/>
            <p14:sldId id="269"/>
            <p14:sldId id="270"/>
            <p14:sldId id="271"/>
            <p14:sldId id="272"/>
            <p14:sldId id="273"/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2691-2753-454F-BE40-C3A04125975F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7EBD-BB4C-4E3C-9F91-BAAB153A4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473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2691-2753-454F-BE40-C3A04125975F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7EBD-BB4C-4E3C-9F91-BAAB153A4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288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2691-2753-454F-BE40-C3A04125975F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7EBD-BB4C-4E3C-9F91-BAAB153A4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70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2691-2753-454F-BE40-C3A04125975F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7EBD-BB4C-4E3C-9F91-BAAB153A4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8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2691-2753-454F-BE40-C3A04125975F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7EBD-BB4C-4E3C-9F91-BAAB153A4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09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2691-2753-454F-BE40-C3A04125975F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7EBD-BB4C-4E3C-9F91-BAAB153A4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03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2691-2753-454F-BE40-C3A04125975F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7EBD-BB4C-4E3C-9F91-BAAB153A4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543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2691-2753-454F-BE40-C3A04125975F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7EBD-BB4C-4E3C-9F91-BAAB153A4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49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2691-2753-454F-BE40-C3A04125975F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7EBD-BB4C-4E3C-9F91-BAAB153A4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93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2691-2753-454F-BE40-C3A04125975F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7EBD-BB4C-4E3C-9F91-BAAB153A4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068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52691-2753-454F-BE40-C3A04125975F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07EBD-BB4C-4E3C-9F91-BAAB153A4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83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52691-2753-454F-BE40-C3A04125975F}" type="datetimeFigureOut">
              <a:rPr lang="ru-RU" smtClean="0"/>
              <a:t>08.06.2023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07EBD-BB4C-4E3C-9F91-BAAB153A4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98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2.pn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2.png"/><Relationship Id="rId7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"/>
            <a:ext cx="12192000" cy="6853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9782" y="535709"/>
            <a:ext cx="842356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«ОДИНЦОВСКАЯ ГИМНАЗИЯ №14»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Г.ОДИНЦОВО МОСКОВСКОЙ ОБЛАСТИ</a:t>
            </a:r>
          </a:p>
          <a:p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5205" y="2644170"/>
            <a:ext cx="74279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ОТЧЁТ</a:t>
            </a:r>
          </a:p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 проделанной работе</a:t>
            </a:r>
          </a:p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 2022-2023 учебный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583" y="141272"/>
            <a:ext cx="1921163" cy="7888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16218" y="5649331"/>
            <a:ext cx="3984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Г.ОДИНЦОВО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МОСКОВСКАЯ ОБЛАСТЬ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1666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"/>
            <a:ext cx="12192000" cy="6853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91709" y="0"/>
            <a:ext cx="3435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ОКТЯБРЬ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63963" y="2436662"/>
            <a:ext cx="1819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День учителя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44979" y="2477450"/>
            <a:ext cx="223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День отца в России 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8829" y="5306290"/>
            <a:ext cx="2479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Международный день школьных библиотек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89455" y="108065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583" y="141272"/>
            <a:ext cx="1921163" cy="78887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39" y="658223"/>
            <a:ext cx="2371252" cy="17784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940" y="748674"/>
            <a:ext cx="1126659" cy="16948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773" y="745714"/>
            <a:ext cx="960406" cy="16909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709" y="2955635"/>
            <a:ext cx="3134207" cy="235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38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91709" y="0"/>
            <a:ext cx="3435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НОЯБРЬ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9158" y="2522583"/>
            <a:ext cx="181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День народного единства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35636" y="2628381"/>
            <a:ext cx="223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День начала Нюрнбергского процесса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6872" y="5451150"/>
            <a:ext cx="2479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День матери в России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89455" y="108065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583" y="141272"/>
            <a:ext cx="1921163" cy="78887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647635" y="5557706"/>
            <a:ext cx="2067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День Государственного герба Российской Федерации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35448" y="2508128"/>
            <a:ext cx="2359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День памяти погибших при исполнении служебных обязанностей сотрудников органов внутренних дел России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58" y="776008"/>
            <a:ext cx="1997226" cy="17465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311" y="776008"/>
            <a:ext cx="2381453" cy="17860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443" y="776008"/>
            <a:ext cx="2555393" cy="19165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63" y="3347540"/>
            <a:ext cx="1149928" cy="20443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211" y="3291964"/>
            <a:ext cx="2313074" cy="231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86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"/>
            <a:ext cx="12192000" cy="6853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91709" y="0"/>
            <a:ext cx="3435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ДЕКАБРЬ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9158" y="2522583"/>
            <a:ext cx="181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День неизвестного солдата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35636" y="2628381"/>
            <a:ext cx="223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День добровольца ( волонтера) в России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6654" y="5101071"/>
            <a:ext cx="2479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День Героев Отечества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89455" y="108065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583" y="141272"/>
            <a:ext cx="1921163" cy="78887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013016" y="5026701"/>
            <a:ext cx="2067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День Конституции Российского Федерации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35448" y="2508128"/>
            <a:ext cx="2359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Международный день инвалидов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45727" y="5087071"/>
            <a:ext cx="2770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День принятия Федеральных конституционных законов о Государственных символах Российской Федерации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5839" y="5149812"/>
            <a:ext cx="24149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Международный день художника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41" y="840964"/>
            <a:ext cx="2222885" cy="166716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90" y="930145"/>
            <a:ext cx="2681246" cy="15082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790" y="840964"/>
            <a:ext cx="2285812" cy="166716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41" y="3348326"/>
            <a:ext cx="2318327" cy="173874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157" y="3344806"/>
            <a:ext cx="2247515" cy="16856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385" y="3480722"/>
            <a:ext cx="1885070" cy="141380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520" y="3480722"/>
            <a:ext cx="2124364" cy="159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63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"/>
            <a:ext cx="12192000" cy="6853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91709" y="0"/>
            <a:ext cx="3435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ЯНВАРЬ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4911" y="3628188"/>
            <a:ext cx="181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День российского студенчества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89455" y="108065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583" y="141272"/>
            <a:ext cx="1921163" cy="78887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828393" y="3975832"/>
            <a:ext cx="2359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День полного освобождения Ленинграда от фашистской блокады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822" y="1321041"/>
            <a:ext cx="2293652" cy="22936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711" y="1326603"/>
            <a:ext cx="3394483" cy="254586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91709" y="5768067"/>
            <a:ext cx="31470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День освобождения Красной армией крупнейшего "лагеря смерти" </a:t>
            </a:r>
            <a:r>
              <a:rPr lang="ru-RU" sz="1400" dirty="0" err="1" smtClean="0">
                <a:solidFill>
                  <a:schemeClr val="bg1"/>
                </a:solidFill>
              </a:rPr>
              <a:t>Аушвиц-Биркенау</a:t>
            </a:r>
            <a:r>
              <a:rPr lang="ru-RU" sz="1400" dirty="0" smtClean="0">
                <a:solidFill>
                  <a:schemeClr val="bg1"/>
                </a:solidFill>
              </a:rPr>
              <a:t> (Освенцима) - День памяти жертв Холокоста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644" y="3872466"/>
            <a:ext cx="2527470" cy="189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97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91709" y="0"/>
            <a:ext cx="3435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ФЕВРАЛЬ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9158" y="2522583"/>
            <a:ext cx="20727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80 лет со дня победы Вооруженных сил СССР над армией гитлеровской Германии в 1943 году в Сталинградской битве.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69383" y="2945591"/>
            <a:ext cx="223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День памяти о россиянах, исполнявших служебный долг за пределами Отечества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11303" y="5930488"/>
            <a:ext cx="2479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Международный день родного языка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89455" y="108065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583" y="141272"/>
            <a:ext cx="1921163" cy="78887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023826" y="5868933"/>
            <a:ext cx="2067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День защитника Отечества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15979" y="2704712"/>
            <a:ext cx="2359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smtClean="0">
                <a:solidFill>
                  <a:schemeClr val="bg1"/>
                </a:solidFill>
              </a:rPr>
              <a:t>День Российской науки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24" y="536766"/>
            <a:ext cx="2703176" cy="20273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152" y="3959269"/>
            <a:ext cx="2582116" cy="188689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379" y="576817"/>
            <a:ext cx="2534203" cy="240489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556" y="3827238"/>
            <a:ext cx="1988899" cy="198889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061" y="576017"/>
            <a:ext cx="2416162" cy="198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72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91709" y="0"/>
            <a:ext cx="3435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МАРТ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9158" y="2522583"/>
            <a:ext cx="207273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200 лет со дня рождения Константина Дмитриевича Ушинского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69383" y="2827285"/>
            <a:ext cx="223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День воссоединения Крыма с Россией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91709" y="5469530"/>
            <a:ext cx="2479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Всемирный день театра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89455" y="108065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583" y="141272"/>
            <a:ext cx="1921163" cy="78887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918815" y="2550286"/>
            <a:ext cx="2359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Международный женский день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16" y="420436"/>
            <a:ext cx="2102147" cy="21021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488" y="468952"/>
            <a:ext cx="2738175" cy="20536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513" y="551587"/>
            <a:ext cx="2969193" cy="22268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199" y="3207787"/>
            <a:ext cx="2918691" cy="218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05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"/>
            <a:ext cx="12192000" cy="6853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91709" y="0"/>
            <a:ext cx="3435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АПРЕЛЬ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18976" y="2610825"/>
            <a:ext cx="20727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День космонавтики, 65 лет со дня запуска СССР первого искусственного спутника земли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77793" y="6053598"/>
            <a:ext cx="223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Всемирный день земли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4738" y="5729797"/>
            <a:ext cx="2479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День российского </a:t>
            </a:r>
            <a:r>
              <a:rPr lang="ru-RU" sz="1400" dirty="0" err="1" smtClean="0">
                <a:solidFill>
                  <a:schemeClr val="bg1"/>
                </a:solidFill>
              </a:rPr>
              <a:t>парламенаризма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89455" y="108065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583" y="141272"/>
            <a:ext cx="1921163" cy="78887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345506" y="2733935"/>
            <a:ext cx="2359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День памяти о геноциде советского народа нацистами и их пособниками в годы Великой Отечественной войны 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58" y="659518"/>
            <a:ext cx="2145167" cy="19993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004" y="659519"/>
            <a:ext cx="3691325" cy="20763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928" y="4191743"/>
            <a:ext cx="2614353" cy="17387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3" y="4054762"/>
            <a:ext cx="2763400" cy="159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44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91709" y="0"/>
            <a:ext cx="3435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МАЙ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89455" y="108065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583" y="141272"/>
            <a:ext cx="1921163" cy="78887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903259" y="3134469"/>
            <a:ext cx="2067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Праздник Весны и Труда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27636" y="5475846"/>
            <a:ext cx="1537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День детских общественных организации России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89206" y="3205418"/>
            <a:ext cx="2067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День победы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16998" y="5677149"/>
            <a:ext cx="2074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День славянской культуры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09" y="495411"/>
            <a:ext cx="3583709" cy="26877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728" y="535709"/>
            <a:ext cx="3225236" cy="26474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123" y="3566196"/>
            <a:ext cx="3394931" cy="19096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647" y="3860800"/>
            <a:ext cx="3355371" cy="171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6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39"/>
            <a:ext cx="12192000" cy="6853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80873" y="12489"/>
            <a:ext cx="3435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МЕРОПРИЯТИЯ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(вне концепции)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89455" y="108065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583" y="141272"/>
            <a:ext cx="1921163" cy="78887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286484" y="3501195"/>
            <a:ext cx="1869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chemeClr val="bg1"/>
                </a:solidFill>
              </a:rPr>
              <a:t>Поздравления ветеранов ВОВ и семей участников СВО в преддверии 9 мая!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40988" y="3469296"/>
            <a:ext cx="2067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День рождения службы пропаганды БДД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70389" y="3660077"/>
            <a:ext cx="2074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Акция «0 верст до Крыма»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297" y="1449987"/>
            <a:ext cx="2024184" cy="19718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061" y="1449987"/>
            <a:ext cx="2051208" cy="20512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872" y="1484429"/>
            <a:ext cx="2373746" cy="20648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40988" y="6131929"/>
            <a:ext cx="2835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Акция «ТАЛИСМАН ДОБРА»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988" y="4182256"/>
            <a:ext cx="2632826" cy="19746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29018" y="5911273"/>
            <a:ext cx="2225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Акция «МЫ ВМЕСТЕ»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280" y="4396510"/>
            <a:ext cx="2301693" cy="151476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416800" y="5916486"/>
            <a:ext cx="1884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Поздравление ветеранов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412" y="4300293"/>
            <a:ext cx="2136679" cy="160250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651132" y="3501195"/>
            <a:ext cx="16348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Всероссийский патриотический телемост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872" y="1511407"/>
            <a:ext cx="1981201" cy="203785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195230" y="6019857"/>
            <a:ext cx="13577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Акция «Добрые письма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842" y="4283364"/>
            <a:ext cx="2321407" cy="174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48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39"/>
            <a:ext cx="12192000" cy="68537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583" y="141272"/>
            <a:ext cx="1921163" cy="78887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6091" y="924409"/>
            <a:ext cx="1033397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Планы на 2023-2024 учебный год </a:t>
            </a: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следующем учебном году планируем продолжить работу по закреплению новых традиций и мероприятий, гражданско-патриотическому воспитанию, воспитанию здорового образа жизни и другим направлениям, которые предлагает нам РДДМ (на первом собрании актива «Движение первых», мы с ребятами объединили направления). </a:t>
            </a: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Проводить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разъяснительную работу среди родителей и обучающихся о деятельности Российского движения детей и молодёжи для увеличения количественного состава участников нашей первичной организации. </a:t>
            </a: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Совместно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 Штабом воспитательной работы поддерживать детские инициативы. Будем активнее привлекать ребят к организации, проведению, и участию в мероприятиях, укреплять взаимное сотрудничество между педагогическим составом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гимназии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учащимися с привлечением родителей и социальных партнёров. </a:t>
            </a: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Планируем начать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участие в проектах: «Орлята России», «Большая перемена». </a:t>
            </a: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Ввести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новую традицию: проект «Учительские Династии» перспективу недели по художественному произведению.</a:t>
            </a:r>
          </a:p>
        </p:txBody>
      </p:sp>
    </p:spTree>
    <p:extLst>
      <p:ext uri="{BB962C8B-B14F-4D97-AF65-F5344CB8AC3E}">
        <p14:creationId xmlns:p14="http://schemas.microsoft.com/office/powerpoint/2010/main" val="856400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"/>
            <a:ext cx="12192000" cy="68537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76405" y="1265130"/>
            <a:ext cx="764717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оветник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директора по воспитанию</a:t>
            </a:r>
          </a:p>
          <a:p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по взаимодействию с детскими общественными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объединениями</a:t>
            </a:r>
          </a:p>
          <a:p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Черемисин Илья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Генадиевич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илья\Downloads\photo168621324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687" y="4926351"/>
            <a:ext cx="3152236" cy="11155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575" y="1265130"/>
            <a:ext cx="2299256" cy="40377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583" y="141272"/>
            <a:ext cx="1921163" cy="78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56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"/>
            <a:ext cx="12192000" cy="68537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42784" y="689024"/>
            <a:ext cx="69143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Информация о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anose="03010101010201010101" pitchFamily="66" charset="0"/>
              </a:rPr>
              <a:t>гимназии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583" y="141272"/>
            <a:ext cx="1921163" cy="78887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39452" y="1803748"/>
            <a:ext cx="101257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hnschrift" panose="020B0502040204020203" pitchFamily="34" charset="0"/>
              </a:rPr>
              <a:t>В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hnschrift" panose="020B0502040204020203" pitchFamily="34" charset="0"/>
              </a:rPr>
              <a:t>гимназии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hnschrift" panose="020B0502040204020203" pitchFamily="34" charset="0"/>
              </a:rPr>
              <a:t>обучается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hnschrift" panose="020B0502040204020203" pitchFamily="34" charset="0"/>
              </a:rPr>
              <a:t>1496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hnschrift" panose="020B0502040204020203" pitchFamily="34" charset="0"/>
              </a:rPr>
              <a:t>детей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hnschrift" panose="020B0502040204020203" pitchFamily="34" charset="0"/>
              </a:rPr>
              <a:t>48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hnschrift" panose="020B0502040204020203" pitchFamily="34" charset="0"/>
              </a:rPr>
              <a:t>классных руководителей</a:t>
            </a:r>
          </a:p>
          <a:p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hnschrift" panose="020B0502040204020203" pitchFamily="34" charset="0"/>
              </a:rPr>
              <a:t>Организации детских движений: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hnschrift" panose="020B0502040204020203" pitchFamily="34" charset="0"/>
              </a:rPr>
              <a:t>Медиа центр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hnschrift" panose="020B0502040204020203" pitchFamily="34" charset="0"/>
              </a:rPr>
              <a:t>–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hnschrift" panose="020B0502040204020203" pitchFamily="34" charset="0"/>
              </a:rPr>
              <a:t>15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hnschrift" panose="020B0502040204020203" pitchFamily="34" charset="0"/>
              </a:rPr>
              <a:t>учащихся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hnschrift" panose="020B0502040204020203" pitchFamily="34" charset="0"/>
              </a:rPr>
              <a:t>(8-11кл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hnschrift" panose="020B0502040204020203" pitchFamily="34" charset="0"/>
              </a:rPr>
              <a:t>)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hnschrift" panose="020B0502040204020203" pitchFamily="34" charset="0"/>
              </a:rPr>
              <a:t>РДДМ «Движение первых»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hnschrift" panose="020B0502040204020203" pitchFamily="34" charset="0"/>
              </a:rPr>
              <a:t>–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hnschrift" panose="020B0502040204020203" pitchFamily="34" charset="0"/>
              </a:rPr>
              <a:t>146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hnschrift" panose="020B0502040204020203" pitchFamily="34" charset="0"/>
              </a:rPr>
              <a:t>учащихся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hnschrift" panose="020B0502040204020203" pitchFamily="34" charset="0"/>
              </a:rPr>
              <a:t>(5-11кл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hnschrift" panose="020B0502040204020203" pitchFamily="34" charset="0"/>
              </a:rPr>
              <a:t>)</a:t>
            </a:r>
          </a:p>
          <a:p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hnschrift" panose="020B0502040204020203" pitchFamily="34" charset="0"/>
              </a:rPr>
              <a:t>ЮИД – 7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hnschrift" panose="020B0502040204020203" pitchFamily="34" charset="0"/>
              </a:rPr>
              <a:t>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hnschrift" panose="020B0502040204020203" pitchFamily="34" charset="0"/>
              </a:rPr>
              <a:t>учащихся (7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hnschrift" panose="020B0502040204020203" pitchFamily="34" charset="0"/>
              </a:rPr>
              <a:t>кл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hnschrift" panose="020B0502040204020203" pitchFamily="34" charset="0"/>
              </a:rPr>
              <a:t>)</a:t>
            </a:r>
          </a:p>
          <a:p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hnschrift" panose="020B0502040204020203" pitchFamily="34" charset="0"/>
              </a:rPr>
              <a:t>Юнармия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hnschrift" panose="020B0502040204020203" pitchFamily="34" charset="0"/>
              </a:rPr>
              <a:t>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hnschrift" panose="020B0502040204020203" pitchFamily="34" charset="0"/>
              </a:rPr>
              <a:t>– 10 учащихся (8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hnschrift" panose="020B0502040204020203" pitchFamily="34" charset="0"/>
              </a:rPr>
              <a:t>кл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hnschrift" panose="020B0502040204020203" pitchFamily="34" charset="0"/>
              </a:rPr>
              <a:t>)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hnschrift" panose="020B0502040204020203" pitchFamily="34" charset="0"/>
            </a:endParaRP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hnschrift" panose="020B0502040204020203" pitchFamily="34" charset="0"/>
              </a:rPr>
              <a:t>(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hnschrift" panose="020B0502040204020203" pitchFamily="34" charset="0"/>
              </a:rPr>
              <a:t>волонтеры)-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hnschrift" panose="020B0502040204020203" pitchFamily="34" charset="0"/>
              </a:rPr>
              <a:t>35 учащихся (8-11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hnschrift" panose="020B0502040204020203" pitchFamily="34" charset="0"/>
              </a:rPr>
              <a:t>кл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hnschrift" panose="020B0502040204020203" pitchFamily="34" charset="0"/>
              </a:rPr>
              <a:t>)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593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"/>
            <a:ext cx="12192000" cy="6853714"/>
          </a:xfrm>
          <a:prstGeom prst="rect">
            <a:avLst/>
          </a:prstGeom>
        </p:spPr>
      </p:pic>
      <p:pic>
        <p:nvPicPr>
          <p:cNvPr id="5" name="Picture 17" descr="H:\2022-2023\Августовская конференция 26.08.22\contest-leader-p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303" y="71023"/>
            <a:ext cx="3933173" cy="464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2002"/>
            <a:ext cx="12192000" cy="214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88307" y="801667"/>
            <a:ext cx="67640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 1 сентября 2022 года в нашей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гимназии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была введена должность советника директора по воспитанию. С этого момента  школа вступила в ряды Общероссийской общественно-государственной детско-юношеской организации «Российское движение школьников».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мае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2022 года Черемисин И.Г принял участие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конкурсе « Навигаторы детства» .Летом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прошел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обучение на эту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должность.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626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2" y="32069"/>
            <a:ext cx="12193032" cy="673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294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"/>
            <a:ext cx="12192000" cy="68537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3233" y="2157824"/>
            <a:ext cx="1108553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Советники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универсальные специалисты.</a:t>
            </a:r>
          </a:p>
          <a:p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Цель: решение широкого спектра задач, направленных на развитие личности учащихся путем правильного формирования духовных, нравственных ценностей и установления правильных социальных ориентиров.  </a:t>
            </a:r>
          </a:p>
          <a:p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Одной из основных задач  является реализация программ воспитательной работы.</a:t>
            </a:r>
          </a:p>
          <a:p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Школьники должны не только знать об общественной жизни, но и активно участвовать в ней, реализуя свои возможности. При этом важно формировать правильные ценности: Родина, природа, человек, дружба, семья, знание, здоровье, труд, культура, красота. Советники в образовательных организациях помогают формировать их и развивать через активную социальную деятельность.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3" descr="C:\Users\илья\Downloads\photo168621324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779" y="366976"/>
            <a:ext cx="4448495" cy="17428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583" y="141272"/>
            <a:ext cx="1921163" cy="78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25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7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583" y="141272"/>
            <a:ext cx="1921163" cy="788874"/>
          </a:xfrm>
          <a:prstGeom prst="rect">
            <a:avLst/>
          </a:prstGeom>
        </p:spPr>
      </p:pic>
      <p:pic>
        <p:nvPicPr>
          <p:cNvPr id="2050" name="Picture 2" descr="C:\Users\илья\Downloads\photo168621415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600" y="535709"/>
            <a:ext cx="4084857" cy="557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512736" y="2704371"/>
            <a:ext cx="50190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https://vk.com/gimn14odintsovo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950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7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81146" y="3072914"/>
            <a:ext cx="78297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Участие в мероприятиях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583" y="141272"/>
            <a:ext cx="1921163" cy="78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72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91709" y="0"/>
            <a:ext cx="3435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СЕНТЯБРЬ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88" y="775803"/>
            <a:ext cx="2686904" cy="17323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49158" y="2522583"/>
            <a:ext cx="181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210 лет со дня Бородинского сражения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13994" y="2525703"/>
            <a:ext cx="223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Международный день распространения грамотности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455" y="775803"/>
            <a:ext cx="2484279" cy="171442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63963" y="5561192"/>
            <a:ext cx="2479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165 лет со дня рождения русского учёного, писателя Константина Эдуардовича Циолковского (1857-1935)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82" y="3237450"/>
            <a:ext cx="2731654" cy="204874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89455" y="108065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787030" y="5557566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День работника дошкольного образования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198" y="3281760"/>
            <a:ext cx="2665466" cy="19991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583" y="141272"/>
            <a:ext cx="1921163" cy="78887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589918" y="5499635"/>
            <a:ext cx="1265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Международный день музыки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879" y="3237450"/>
            <a:ext cx="2384712" cy="20487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193" y="703180"/>
            <a:ext cx="1381291" cy="178704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006184" y="2508128"/>
            <a:ext cx="12469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День пожилого человека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2403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7230</TotalTime>
  <Words>662</Words>
  <Application>Microsoft Office PowerPoint</Application>
  <PresentationFormat>Произвольный</PresentationFormat>
  <Paragraphs>96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</dc:creator>
  <cp:lastModifiedBy>илья</cp:lastModifiedBy>
  <cp:revision>33</cp:revision>
  <dcterms:created xsi:type="dcterms:W3CDTF">2023-05-25T14:54:28Z</dcterms:created>
  <dcterms:modified xsi:type="dcterms:W3CDTF">2023-06-13T06:35:06Z</dcterms:modified>
</cp:coreProperties>
</file>